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students.brown.edu/seeing-theory/index.html" TargetMode="Externa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bigquery.cloud.google.com/results/google.com:about-bracket-stories:US.bquijob_489fe057_163141a6a71?pli=1" TargetMode="Externa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 Id="rId3" Type="http://schemas.openxmlformats.org/officeDocument/2006/relationships/hyperlink" Target="https://www.washingtonpost.com/graphics/national/eclipse/?utm_term=.f95be096f52d" TargetMode="Externa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gizmodo.com/5985509/this-map-of-the-united-states-of-america-shows-where-cragslist-missed-connections-happen-in-each-state" TargetMode="External"/><Relationship Id="rId4" Type="http://schemas.openxmlformats.org/officeDocument/2006/relationships/hyperlink" Target="http://www.verysmallarray.com/" TargetMode="Externa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gitlab.com/csv/mc-api/blob/master/crawler/scrape_page.py" TargetMode="External"/><Relationship Id="rId4" Type="http://schemas.openxmlformats.org/officeDocument/2006/relationships/hyperlink" Target="https://gitlab.com/csv/mc-api" TargetMode="Externa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qz.com/862325/the-great-american-word-mapper/#int/words=dinner_supper&amp;smoothing=3" TargetMode="Externa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 Id="rId3" Type="http://schemas.openxmlformats.org/officeDocument/2006/relationships/hyperlink" Target="https://pudding.cool/2017/02/new-slang/" TargetMode="Externa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 Id="rId3" Type="http://schemas.openxmlformats.org/officeDocument/2006/relationships/hyperlink" Target="https://live.identity.popdata.org/idp/profile/SAML2/Redirect/SSO" TargetMode="External"/><Relationship Id="rId4" Type="http://schemas.openxmlformats.org/officeDocument/2006/relationships/hyperlink" Target="https://factfinder.census.gov/faces/nav/jsf/pages/searchresults.xhtml?refresh=t" TargetMode="External"/><Relationship Id="rId5" Type="http://schemas.openxmlformats.org/officeDocument/2006/relationships/hyperlink" Target="http://wiki.dbpedia.org/develop/datasets" TargetMode="External"/><Relationship Id="rId6" Type="http://schemas.openxmlformats.org/officeDocument/2006/relationships/hyperlink" Target="https://en.wikipedia.org/wiki/List_of_Brooklyn_neighborhoods" TargetMode="External"/><Relationship Id="rId7" Type="http://schemas.openxmlformats.org/officeDocument/2006/relationships/hyperlink" Target="http://scholar.google.com/" TargetMode="External"/><Relationship Id="rId8" Type="http://schemas.openxmlformats.org/officeDocument/2006/relationships/hyperlink" Target="https://www.reddit.com/r/dataisbeautiful/search?q=neighborhood&amp;restrict_sr=1" TargetMode="External"/><Relationship Id="rId9" Type="http://schemas.openxmlformats.org/officeDocument/2006/relationships/hyperlink" Target="https://github.com/awesomedata/awesome-public-datasets" TargetMode="External"/><Relationship Id="rId10" Type="http://schemas.openxmlformats.org/officeDocument/2006/relationships/hyperlink" Target="https://opendata.cityofnewyork.us/" TargetMode="External"/><Relationship Id="rId11" Type="http://schemas.openxmlformats.org/officeDocument/2006/relationships/hyperlink" Target="https://www.kaggle.com/datasets?sortBy=relevance&amp;group=public&amp;search=neighborhood&amp;page=1&amp;pageSize=20&amp;size=all&amp;filetype=all&amp;license=all" TargetMode="External"/><Relationship Id="rId12" Type="http://schemas.openxmlformats.org/officeDocument/2006/relationships/hyperlink" Target="https://public.enigma.com/" TargetMode="External"/><Relationship Id="rId13" Type="http://schemas.openxmlformats.org/officeDocument/2006/relationships/hyperlink" Target="http://users.stat.ufl.edu/~winner/datasets.html" TargetMode="Externa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s://twitter.com/wtfviz?lang=e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defRPr sz="1400"/>
            </a:pPr>
            <a:r>
              <a:t>Couple of points:</a:t>
            </a:r>
          </a:p>
          <a:p>
            <a:pPr>
              <a:defRPr sz="1400"/>
            </a:pPr>
          </a:p>
          <a:p>
            <a:pPr>
              <a:defRPr sz="1400"/>
            </a:pPr>
            <a:r>
              <a:t>1. human stories</a:t>
            </a:r>
          </a:p>
          <a:p>
            <a:pPr>
              <a:defRPr sz="1400"/>
            </a:pPr>
            <a:r>
              <a:t>2. I’ll be making some refernces to academia since that’s a large part of my background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defRPr sz="1400"/>
            </a:pPr>
            <a:r>
              <a:t>Everything I’ve highlighted here is free!</a:t>
            </a:r>
          </a:p>
          <a:p>
            <a:pPr/>
          </a:p>
          <a:p>
            <a:pPr/>
            <a:r>
              <a:t>Show figma for neighborhoods here, and end project.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lvl1pPr>
              <a:defRPr sz="1600" u="sng">
                <a:hlinkClick r:id="rId3" invalidUrl="" action="" tgtFrame="" tooltip="" history="1" highlightClick="0" endSnd="0"/>
              </a:defRPr>
            </a:lvl1pPr>
          </a:lstStyle>
          <a:p>
            <a:pPr>
              <a:defRPr u="none"/>
            </a:pPr>
            <a:r>
              <a:rPr u="sng">
                <a:hlinkClick r:id="rId3" invalidUrl="" action="" tgtFrame="" tooltip="" history="1" highlightClick="0" endSnd="0"/>
              </a:rPr>
              <a:t>http://students.brown.edu/seeing-theory/index.html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defRPr b="1" sz="1600"/>
            </a:pPr>
            <a:r>
              <a:t>Live demo:</a:t>
            </a:r>
          </a:p>
          <a:p>
            <a:pPr>
              <a:defRPr sz="1600"/>
            </a:pPr>
            <a:r>
              <a:rPr u="sng">
                <a:hlinkClick r:id="rId3" invalidUrl="" action="" tgtFrame="" tooltip="" history="1" highlightClick="0" endSnd="0"/>
              </a:rPr>
              <a:t>https://bigquery.cloud.google.com/results/google.com:about-bracket-stories:US.bquijob_489fe057_163141a6a71?pli=1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Six types of data represented: the number of Napoleon's troops; distance; temperature; the latitude and longitude; direction of travel; and location relative to specific dates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https://www.washingtonpost.com/graphics/national/eclipse/?utm_term=.f95be096f52d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Q: does anyone remember this graphic?</a:t>
            </a:r>
          </a:p>
          <a:p>
            <a:pPr/>
          </a:p>
          <a:p>
            <a:pPr/>
            <a:r>
              <a:t>Emerged in 2016 from Ed Hawkins, a climate researcher at the university of reading.</a:t>
            </a:r>
          </a:p>
          <a:p>
            <a:pPr/>
          </a:p>
          <a:p>
            <a:pPr/>
            <a:r>
              <a:t>15K retweets </a:t>
            </a:r>
          </a:p>
          <a:p>
            <a:pPr/>
            <a:r>
              <a:t>11K shares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defRPr sz="1400"/>
            </a:pPr>
            <a:r>
              <a:t>Intro:</a:t>
            </a:r>
          </a:p>
          <a:p>
            <a:pPr>
              <a:defRPr sz="1400"/>
            </a:pPr>
            <a:r>
              <a:t>-what do I mean by skills? </a:t>
            </a:r>
          </a:p>
          <a:p>
            <a:pPr>
              <a:defRPr sz="1400"/>
            </a:pPr>
            <a:r>
              <a:t>	-critical thinking</a:t>
            </a:r>
          </a:p>
          <a:p>
            <a:pPr>
              <a:defRPr sz="1400"/>
            </a:pPr>
            <a:r>
              <a:t>	-background knowledge</a:t>
            </a:r>
          </a:p>
          <a:p>
            <a:pPr>
              <a:defRPr sz="1400"/>
            </a:pPr>
          </a:p>
          <a:p>
            <a:pPr>
              <a:defRPr sz="1400"/>
            </a:pPr>
            <a:r>
              <a:t>it’s good to have skills, but the only way you’re going to wield them in an interesting an original way is if you have other interests.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defRPr sz="1600"/>
            </a:pPr>
            <a:r>
              <a:t>How each team member came to data-driven storytelling</a:t>
            </a:r>
          </a:p>
          <a:p>
            <a:pPr>
              <a:defRPr sz="1600"/>
            </a:pPr>
          </a:p>
          <a:p>
            <a:pPr>
              <a:defRPr sz="1600"/>
            </a:pPr>
            <a:r>
              <a:t>Huge breadth of backgrounds, skills, interests.</a:t>
            </a:r>
          </a:p>
          <a:p>
            <a:pPr>
              <a:defRPr sz="1600"/>
            </a:pPr>
          </a:p>
          <a:p>
            <a:pPr>
              <a:defRPr sz="1600"/>
            </a:pPr>
            <a:r>
              <a:t>Most aren’t formally trained in computer science.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Lexical shifts, substantive changes, and continuity in </a:t>
            </a:r>
          </a:p>
          <a:p>
            <a:pPr/>
            <a:r>
              <a:t>State of the Union discourse, 1790–2014</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Lexical shifts, substantive changes, and continuity in State of the Union discourse, 1790–2014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defRPr sz="1600"/>
            </a:pPr>
            <a:r>
              <a:t>-Emphasize lack of technical background before ’14</a:t>
            </a:r>
          </a:p>
          <a:p>
            <a:pPr>
              <a:defRPr sz="1600"/>
            </a:pPr>
          </a:p>
          <a:p>
            <a:pPr>
              <a:defRPr sz="1600"/>
            </a:pPr>
            <a:r>
              <a:t>-run through history here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defRPr sz="1800"/>
            </a:pPr>
            <a:r>
              <a:t>When Africanus asked who, in Hannibal’s opinion, was the greatest general, Hannibal named Alexander… as to whom he would rank second, Hannibal selected Pyrrhus… asking whom Hannibal considered third, he named himself without hesitation. Then Scipio broke into a laugh and said, “What would you say if you had defeated me?”</a:t>
            </a:r>
          </a:p>
          <a:p>
            <a:pPr>
              <a:defRPr sz="1800"/>
            </a:pPr>
            <a:r>
              <a:t>—Livy</a:t>
            </a:r>
          </a:p>
          <a:p>
            <a:pPr>
              <a:defRPr sz="1800"/>
            </a:pPr>
          </a:p>
          <a:p>
            <a:pPr>
              <a:defRPr sz="1800"/>
            </a:pPr>
            <a:r>
              <a:t>note: he is an undergrad student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lvl1pPr>
              <a:defRPr sz="1800"/>
            </a:lvl1pPr>
          </a:lstStyle>
          <a:p>
            <a:pPr/>
            <a:r>
              <a:t>note: he is a grad student in stats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lvl1pPr>
              <a:defRPr sz="1600"/>
            </a:lvl1pPr>
          </a:lstStyle>
          <a:p>
            <a:pPr/>
            <a:r>
              <a:t>Emphasize lack of technical background before ‘14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defRPr sz="1600"/>
            </a:pPr>
            <a:r>
              <a:rPr u="sng">
                <a:hlinkClick r:id="rId3" invalidUrl="" action="" tgtFrame="" tooltip="" history="1" highlightClick="0" endSnd="0"/>
              </a:rPr>
              <a:t>https://gizmodo.com/5985509/this-map-of-the-united-states-of-america-shows-where-cragslist-missed-connections-happen-in-each-state</a:t>
            </a:r>
          </a:p>
          <a:p>
            <a:pPr>
              <a:defRPr sz="1600"/>
            </a:pPr>
          </a:p>
          <a:p>
            <a:pPr>
              <a:defRPr sz="1600"/>
            </a:pPr>
            <a:r>
              <a:rPr u="sng">
                <a:hlinkClick r:id="rId4" invalidUrl="" action="" tgtFrame="" tooltip="" history="1" highlightClick="0" endSnd="0"/>
              </a:rPr>
              <a:t>http://www.verysmallarray.com/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sz="1600"/>
            </a:pPr>
            <a:r>
              <a:rPr u="sng">
                <a:hlinkClick r:id="rId3" invalidUrl="" action="" tgtFrame="" tooltip="" history="1" highlightClick="0" endSnd="0"/>
              </a:rPr>
              <a:t>https://gitlab.com/csv/mc-api/blob/master/crawler/scrape_page.py</a:t>
            </a:r>
          </a:p>
          <a:p>
            <a:pPr>
              <a:defRPr sz="1600"/>
            </a:pPr>
          </a:p>
          <a:p>
            <a:pPr>
              <a:defRPr sz="1600"/>
            </a:pPr>
            <a:r>
              <a:rPr u="sng">
                <a:hlinkClick r:id="rId4" invalidUrl="" action="" tgtFrame="" tooltip="" history="1" highlightClick="0" endSnd="0"/>
              </a:rPr>
              <a:t>https://gitlab.com/csv/mc-api</a:t>
            </a:r>
          </a:p>
          <a:p>
            <a:pPr>
              <a:defRPr sz="1600"/>
            </a:pPr>
          </a:p>
          <a:p>
            <a:pPr>
              <a:defRPr sz="1600"/>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rPr u="sng">
                <a:hlinkClick r:id="rId3" invalidUrl="" action="" tgtFrame="" tooltip="" history="1" highlightClick="0" endSnd="0"/>
              </a:rPr>
              <a:t>https://qz.com/862325/the-great-american-word-mapper/#int/words=dinner_supper&amp;smoothing=3</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https://pudding.cool/2017/02/new-slang/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defRPr sz="1600"/>
            </a:pPr>
            <a:r>
              <a:t>CENSUS (need to register)</a:t>
            </a:r>
          </a:p>
          <a:p>
            <a:pPr>
              <a:defRPr sz="1600"/>
            </a:pPr>
            <a:r>
              <a:rPr u="sng">
                <a:hlinkClick r:id="rId3" invalidUrl="" action="" tgtFrame="" tooltip="" history="1" highlightClick="0" endSnd="0"/>
              </a:rPr>
              <a:t>https://live.identity.popdata.org/idp/profile/SAML2/Redirect/SSO</a:t>
            </a:r>
          </a:p>
          <a:p>
            <a:pPr>
              <a:defRPr sz="1600"/>
            </a:pPr>
          </a:p>
          <a:p>
            <a:pPr>
              <a:defRPr b="1" sz="1600"/>
            </a:pPr>
            <a:r>
              <a:t>CENSUS (available)</a:t>
            </a:r>
          </a:p>
          <a:p>
            <a:pPr>
              <a:defRPr sz="1600"/>
            </a:pPr>
            <a:r>
              <a:rPr u="sng">
                <a:hlinkClick r:id="rId4" invalidUrl="" action="" tgtFrame="" tooltip="" history="1" highlightClick="0" endSnd="0"/>
              </a:rPr>
              <a:t>https://factfinder.census.gov/faces/nav/jsf/pages/searchresults.xhtml?refresh=t</a:t>
            </a:r>
          </a:p>
          <a:p>
            <a:pPr>
              <a:defRPr sz="1600"/>
            </a:pPr>
          </a:p>
          <a:p>
            <a:pPr>
              <a:defRPr b="1" sz="1600"/>
            </a:pPr>
            <a:r>
              <a:t>Wiki</a:t>
            </a:r>
          </a:p>
          <a:p>
            <a:pPr>
              <a:defRPr sz="1600"/>
            </a:pPr>
            <a:r>
              <a:rPr u="sng">
                <a:hlinkClick r:id="rId5" invalidUrl="" action="" tgtFrame="" tooltip="" history="1" highlightClick="0" endSnd="0"/>
              </a:rPr>
              <a:t>http://wiki.dbpedia.org/develop/datasets</a:t>
            </a:r>
          </a:p>
          <a:p>
            <a:pPr>
              <a:defRPr sz="1600"/>
            </a:pPr>
            <a:r>
              <a:rPr u="sng">
                <a:hlinkClick r:id="rId6" invalidUrl="" action="" tgtFrame="" tooltip="" history="1" highlightClick="0" endSnd="0"/>
              </a:rPr>
              <a:t>https://en.wikipedia.org/wiki/List_of_Brooklyn_neighborhoods</a:t>
            </a:r>
          </a:p>
          <a:p>
            <a:pPr>
              <a:defRPr sz="1600"/>
            </a:pPr>
          </a:p>
          <a:p>
            <a:pPr>
              <a:defRPr b="1" sz="1600"/>
            </a:pPr>
            <a:r>
              <a:t>Academic Articles</a:t>
            </a:r>
          </a:p>
          <a:p>
            <a:pPr>
              <a:defRPr sz="1600"/>
            </a:pPr>
            <a:r>
              <a:rPr u="sng">
                <a:hlinkClick r:id="rId7" invalidUrl="" action="" tgtFrame="" tooltip="" history="1" highlightClick="0" endSnd="0"/>
              </a:rPr>
              <a:t>http://scholar.google.com/</a:t>
            </a:r>
          </a:p>
          <a:p>
            <a:pPr>
              <a:defRPr sz="1600"/>
            </a:pPr>
          </a:p>
          <a:p>
            <a:pPr>
              <a:defRPr b="1" sz="1600"/>
            </a:pPr>
            <a:r>
              <a:t>Reddit</a:t>
            </a:r>
          </a:p>
          <a:p>
            <a:pPr>
              <a:defRPr sz="1600"/>
            </a:pPr>
            <a:r>
              <a:rPr u="sng">
                <a:hlinkClick r:id="rId8" invalidUrl="" action="" tgtFrame="" tooltip="" history="1" highlightClick="0" endSnd="0"/>
              </a:rPr>
              <a:t>https://www.reddit.com/r/dataisbeautiful/search?q=neighborhood&amp;restrict_sr=1</a:t>
            </a:r>
          </a:p>
          <a:p>
            <a:pPr>
              <a:defRPr sz="1600"/>
            </a:pPr>
          </a:p>
          <a:p>
            <a:pPr>
              <a:defRPr b="1" sz="1600"/>
            </a:pPr>
            <a:r>
              <a:t>Github</a:t>
            </a:r>
          </a:p>
          <a:p>
            <a:pPr>
              <a:defRPr sz="1600"/>
            </a:pPr>
            <a:r>
              <a:rPr u="sng">
                <a:hlinkClick r:id="rId9" invalidUrl="" action="" tgtFrame="" tooltip="" history="1" highlightClick="0" endSnd="0"/>
              </a:rPr>
              <a:t>https://github.com/awesomedata/awesome-public-datasets</a:t>
            </a:r>
          </a:p>
          <a:p>
            <a:pPr>
              <a:defRPr sz="1600"/>
            </a:pPr>
          </a:p>
          <a:p>
            <a:pPr>
              <a:defRPr b="1" sz="1600"/>
            </a:pPr>
            <a:r>
              <a:t>Open data, by city</a:t>
            </a:r>
          </a:p>
          <a:p>
            <a:pPr>
              <a:defRPr sz="1600"/>
            </a:pPr>
            <a:r>
              <a:rPr u="sng">
                <a:hlinkClick r:id="rId10" invalidUrl="" action="" tgtFrame="" tooltip="" history="1" highlightClick="0" endSnd="0"/>
              </a:rPr>
              <a:t>https://opendata.cityofnewyork.us/</a:t>
            </a:r>
          </a:p>
          <a:p>
            <a:pPr>
              <a:defRPr sz="1600"/>
            </a:pPr>
          </a:p>
          <a:p>
            <a:pPr>
              <a:defRPr b="1" sz="1600"/>
            </a:pPr>
            <a:r>
              <a:t>Kaggle</a:t>
            </a:r>
            <a:endParaRPr b="0"/>
          </a:p>
          <a:p>
            <a:pPr>
              <a:defRPr sz="1600"/>
            </a:pPr>
            <a:r>
              <a:rPr u="sng">
                <a:hlinkClick r:id="rId11" invalidUrl="" action="" tgtFrame="" tooltip="" history="1" highlightClick="0" endSnd="0"/>
              </a:rPr>
              <a:t>https://www.kaggle.com/datasets?sortBy=relevance&amp;group=public&amp;search=neighborhood&amp;page=1&amp;pageSize=20&amp;size=all&amp;filetype=all&amp;license=all</a:t>
            </a:r>
          </a:p>
          <a:p>
            <a:pPr>
              <a:defRPr b="1" sz="1600"/>
            </a:pPr>
            <a:endParaRPr b="0"/>
          </a:p>
          <a:p>
            <a:pPr>
              <a:defRPr b="1" sz="1600"/>
            </a:pPr>
            <a:r>
              <a:t>Enigma</a:t>
            </a:r>
            <a:endParaRPr b="0"/>
          </a:p>
          <a:p>
            <a:pPr>
              <a:defRPr sz="1600"/>
            </a:pPr>
            <a:r>
              <a:rPr u="sng">
                <a:hlinkClick r:id="rId12" invalidUrl="" action="" tgtFrame="" tooltip="" history="1" highlightClick="0" endSnd="0"/>
              </a:rPr>
              <a:t>https://public.enigma.com/</a:t>
            </a:r>
          </a:p>
          <a:p>
            <a:pPr>
              <a:defRPr sz="1600"/>
            </a:pPr>
          </a:p>
          <a:p>
            <a:pPr>
              <a:defRPr b="1" sz="1600"/>
            </a:pPr>
            <a:r>
              <a:t>Random corners of the internet</a:t>
            </a:r>
          </a:p>
          <a:p>
            <a:pPr>
              <a:defRPr sz="1600"/>
            </a:pPr>
            <a:r>
              <a:rPr u="sng">
                <a:hlinkClick r:id="rId13" invalidUrl="" action="" tgtFrame="" tooltip="" history="1" highlightClick="0" endSnd="0"/>
              </a:rPr>
              <a:t>http://users.stat.ufl.edu/~winner/datasets.html</a:t>
            </a:r>
          </a:p>
          <a:p>
            <a:pPr>
              <a:defRPr sz="1600"/>
            </a:pPr>
          </a:p>
          <a:p>
            <a:pPr>
              <a:defRPr sz="1600"/>
            </a:pPr>
          </a:p>
          <a:p>
            <a:pPr>
              <a:defRPr sz="1600"/>
            </a:pPr>
          </a:p>
          <a:p>
            <a:pPr>
              <a:defRPr b="1" sz="1600"/>
            </a:pPr>
            <a:endParaRPr b="0"/>
          </a:p>
          <a:p>
            <a:pPr>
              <a:defRPr b="1" sz="1600"/>
            </a:pPr>
          </a:p>
          <a:p>
            <a:pPr>
              <a:defRPr sz="1600"/>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SPSS and SAS.</a:t>
            </a:r>
          </a:p>
          <a:p>
            <a:pPr/>
          </a:p>
          <a:p>
            <a:pPr/>
            <a:r>
              <a:t>Charts in excel (and viz like this: </a:t>
            </a:r>
            <a:r>
              <a:rPr u="sng">
                <a:hlinkClick r:id="rId3" invalidUrl="" action="" tgtFrame="" tooltip="" history="1" highlightClick="0" endSnd="0"/>
              </a:rPr>
              <a:t>https://twitter.com/wtfviz?lang=en</a:t>
            </a:r>
            <a:r>
              <a:t>)</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tackoverflow.com/"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tif"/></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1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Using big data to tell human stories"/>
          <p:cNvSpPr txBox="1"/>
          <p:nvPr/>
        </p:nvSpPr>
        <p:spPr>
          <a:xfrm>
            <a:off x="990141" y="2004034"/>
            <a:ext cx="11012577" cy="15580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400">
                <a:latin typeface="Futura Bold"/>
                <a:ea typeface="Futura Bold"/>
                <a:cs typeface="Futura Bold"/>
                <a:sym typeface="Futura Bold"/>
              </a:defRPr>
            </a:lvl1pPr>
          </a:lstStyle>
          <a:p>
            <a:pPr/>
            <a:r>
              <a:t>Using big data to tell human stories</a:t>
            </a:r>
          </a:p>
        </p:txBody>
      </p:sp>
      <p:sp>
        <p:nvSpPr>
          <p:cNvPr id="120" name="Ilia Blinderman…"/>
          <p:cNvSpPr txBox="1"/>
          <p:nvPr/>
        </p:nvSpPr>
        <p:spPr>
          <a:xfrm>
            <a:off x="990141" y="8001000"/>
            <a:ext cx="173324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latin typeface="Avenir Next"/>
                <a:ea typeface="Avenir Next"/>
                <a:cs typeface="Avenir Next"/>
                <a:sym typeface="Avenir Next"/>
              </a:defRPr>
            </a:pPr>
            <a:r>
              <a:t>Ilia Blinderman</a:t>
            </a:r>
          </a:p>
          <a:p>
            <a:pPr algn="l">
              <a:defRPr b="1" sz="1800">
                <a:latin typeface="Avenir Next"/>
                <a:ea typeface="Avenir Next"/>
                <a:cs typeface="Avenir Next"/>
                <a:sym typeface="Avenir Next"/>
              </a:defRPr>
            </a:pPr>
            <a:r>
              <a:t>The Pudding</a:t>
            </a:r>
          </a:p>
        </p:txBody>
      </p:sp>
      <p:sp>
        <p:nvSpPr>
          <p:cNvPr id="121" name="Data journalism's democratic revolution, or why there's never been a better time to tell data-driven stories"/>
          <p:cNvSpPr txBox="1"/>
          <p:nvPr/>
        </p:nvSpPr>
        <p:spPr>
          <a:xfrm>
            <a:off x="990141" y="3621711"/>
            <a:ext cx="11012576" cy="18786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Futura"/>
                <a:ea typeface="Futura"/>
                <a:cs typeface="Futura"/>
                <a:sym typeface="Futura"/>
              </a:defRPr>
            </a:lvl1pPr>
          </a:lstStyle>
          <a:p>
            <a:pPr/>
            <a:r>
              <a:t>Data journalism's democratic revolution, or why there's never been a better time to tell data-driven stories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What is the gender dialogue…"/>
          <p:cNvSpPr txBox="1"/>
          <p:nvPr/>
        </p:nvSpPr>
        <p:spPr>
          <a:xfrm>
            <a:off x="2284425" y="3987800"/>
            <a:ext cx="843595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Avenir Next"/>
                <a:ea typeface="Avenir Next"/>
                <a:cs typeface="Avenir Next"/>
                <a:sym typeface="Avenir Next"/>
              </a:defRPr>
            </a:pPr>
            <a:r>
              <a:t>What is the </a:t>
            </a:r>
            <a:r>
              <a:rPr b="1"/>
              <a:t>gender</a:t>
            </a:r>
            <a:r>
              <a:t> dialogue </a:t>
            </a:r>
          </a:p>
          <a:p>
            <a:pPr>
              <a:defRPr sz="4800">
                <a:latin typeface="Avenir Next"/>
                <a:ea typeface="Avenir Next"/>
                <a:cs typeface="Avenir Next"/>
                <a:sym typeface="Avenir Next"/>
              </a:defRPr>
            </a:pPr>
            <a:r>
              <a:t>breakdown </a:t>
            </a:r>
            <a:r>
              <a:rPr b="1"/>
              <a:t>of films</a:t>
            </a: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How does abortion clinic accessibility…"/>
          <p:cNvSpPr txBox="1"/>
          <p:nvPr/>
        </p:nvSpPr>
        <p:spPr>
          <a:xfrm>
            <a:off x="835711" y="3987800"/>
            <a:ext cx="1133337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Avenir Next"/>
                <a:ea typeface="Avenir Next"/>
                <a:cs typeface="Avenir Next"/>
                <a:sym typeface="Avenir Next"/>
              </a:defRPr>
            </a:pPr>
            <a:r>
              <a:t>How does </a:t>
            </a:r>
            <a:r>
              <a:rPr b="1"/>
              <a:t>abortion clinic</a:t>
            </a:r>
            <a:r>
              <a:t> </a:t>
            </a:r>
            <a:r>
              <a:rPr b="1"/>
              <a:t>accessibility</a:t>
            </a:r>
            <a:r>
              <a:t> </a:t>
            </a:r>
          </a:p>
          <a:p>
            <a:pPr>
              <a:defRPr sz="4800">
                <a:latin typeface="Avenir Next"/>
                <a:ea typeface="Avenir Next"/>
                <a:cs typeface="Avenir Next"/>
                <a:sym typeface="Avenir Next"/>
              </a:defRPr>
            </a:pPr>
            <a:r>
              <a:t>vary by geography?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i. The data"/>
          <p:cNvSpPr txBox="1"/>
          <p:nvPr/>
        </p:nvSpPr>
        <p:spPr>
          <a:xfrm>
            <a:off x="5239111" y="4243087"/>
            <a:ext cx="2526578" cy="6849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utura Bold"/>
                <a:ea typeface="Futura Bold"/>
                <a:cs typeface="Futura Bold"/>
                <a:sym typeface="Futura Bold"/>
              </a:defRPr>
            </a:pPr>
            <a:r>
              <a:rPr>
                <a:latin typeface="Futura"/>
                <a:ea typeface="Futura"/>
                <a:cs typeface="Futura"/>
                <a:sym typeface="Futura"/>
              </a:rPr>
              <a:t>i. The</a:t>
            </a:r>
            <a:r>
              <a:t> data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180"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181" name="My first project"/>
          <p:cNvSpPr txBox="1"/>
          <p:nvPr/>
        </p:nvSpPr>
        <p:spPr>
          <a:xfrm>
            <a:off x="993843" y="2772004"/>
            <a:ext cx="32343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My first project</a:t>
            </a:r>
          </a:p>
        </p:txBody>
      </p:sp>
      <p:pic>
        <p:nvPicPr>
          <p:cNvPr id="182" name="Image" descr="Image"/>
          <p:cNvPicPr>
            <a:picLocks noChangeAspect="1"/>
          </p:cNvPicPr>
          <p:nvPr/>
        </p:nvPicPr>
        <p:blipFill>
          <a:blip r:embed="rId3">
            <a:extLst/>
          </a:blip>
          <a:stretch>
            <a:fillRect/>
          </a:stretch>
        </p:blipFill>
        <p:spPr>
          <a:xfrm>
            <a:off x="3177189" y="4655235"/>
            <a:ext cx="6650422" cy="374917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187"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188" name="My first project"/>
          <p:cNvSpPr txBox="1"/>
          <p:nvPr/>
        </p:nvSpPr>
        <p:spPr>
          <a:xfrm>
            <a:off x="993843" y="2772004"/>
            <a:ext cx="32343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My first project</a:t>
            </a:r>
          </a:p>
        </p:txBody>
      </p:sp>
      <p:pic>
        <p:nvPicPr>
          <p:cNvPr id="189" name="Screen Shot 2018-04-29 at 9.28.39 PM.png" descr="Screen Shot 2018-04-29 at 9.28.39 PM.png"/>
          <p:cNvPicPr>
            <a:picLocks noChangeAspect="1"/>
          </p:cNvPicPr>
          <p:nvPr/>
        </p:nvPicPr>
        <p:blipFill>
          <a:blip r:embed="rId3">
            <a:extLst/>
          </a:blip>
          <a:stretch>
            <a:fillRect/>
          </a:stretch>
        </p:blipFill>
        <p:spPr>
          <a:xfrm>
            <a:off x="6655346" y="4284055"/>
            <a:ext cx="6227115" cy="3440887"/>
          </a:xfrm>
          <a:prstGeom prst="rect">
            <a:avLst/>
          </a:prstGeom>
          <a:ln w="12700">
            <a:miter lim="400000"/>
          </a:ln>
        </p:spPr>
      </p:pic>
      <p:pic>
        <p:nvPicPr>
          <p:cNvPr id="190" name="Screen Shot 2018-04-29 at 9.29.28 PM.png" descr="Screen Shot 2018-04-29 at 9.29.28 PM.png"/>
          <p:cNvPicPr>
            <a:picLocks noChangeAspect="1"/>
          </p:cNvPicPr>
          <p:nvPr/>
        </p:nvPicPr>
        <p:blipFill>
          <a:blip r:embed="rId4">
            <a:extLst/>
          </a:blip>
          <a:stretch>
            <a:fillRect/>
          </a:stretch>
        </p:blipFill>
        <p:spPr>
          <a:xfrm>
            <a:off x="265283" y="4284055"/>
            <a:ext cx="6390064" cy="38123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195"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196" name="My first project"/>
          <p:cNvSpPr txBox="1"/>
          <p:nvPr/>
        </p:nvSpPr>
        <p:spPr>
          <a:xfrm>
            <a:off x="993843" y="2772004"/>
            <a:ext cx="32343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My first project</a:t>
            </a:r>
          </a:p>
        </p:txBody>
      </p:sp>
      <p:pic>
        <p:nvPicPr>
          <p:cNvPr id="197" name="Screen Shot 2018-04-29 at 9.21.43 PM.png" descr="Screen Shot 2018-04-29 at 9.21.43 PM.png"/>
          <p:cNvPicPr>
            <a:picLocks noChangeAspect="1"/>
          </p:cNvPicPr>
          <p:nvPr/>
        </p:nvPicPr>
        <p:blipFill>
          <a:blip r:embed="rId2">
            <a:extLst/>
          </a:blip>
          <a:stretch>
            <a:fillRect/>
          </a:stretch>
        </p:blipFill>
        <p:spPr>
          <a:xfrm>
            <a:off x="2975338" y="3637722"/>
            <a:ext cx="7054124" cy="536283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200"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201" name="My first project"/>
          <p:cNvSpPr txBox="1"/>
          <p:nvPr/>
        </p:nvSpPr>
        <p:spPr>
          <a:xfrm>
            <a:off x="993843" y="2772004"/>
            <a:ext cx="32343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My first project</a:t>
            </a:r>
          </a:p>
        </p:txBody>
      </p:sp>
      <p:pic>
        <p:nvPicPr>
          <p:cNvPr id="202" name="Screen Shot 2018-04-29 at 9.19.48 PM.png" descr="Screen Shot 2018-04-29 at 9.19.48 PM.png"/>
          <p:cNvPicPr>
            <a:picLocks noChangeAspect="1"/>
          </p:cNvPicPr>
          <p:nvPr/>
        </p:nvPicPr>
        <p:blipFill>
          <a:blip r:embed="rId2">
            <a:extLst/>
          </a:blip>
          <a:stretch>
            <a:fillRect/>
          </a:stretch>
        </p:blipFill>
        <p:spPr>
          <a:xfrm>
            <a:off x="1399799" y="3780142"/>
            <a:ext cx="10205202" cy="501660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205"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206" name="My first project"/>
          <p:cNvSpPr txBox="1"/>
          <p:nvPr/>
        </p:nvSpPr>
        <p:spPr>
          <a:xfrm>
            <a:off x="993843" y="2772004"/>
            <a:ext cx="32343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My first project</a:t>
            </a:r>
          </a:p>
        </p:txBody>
      </p:sp>
      <p:pic>
        <p:nvPicPr>
          <p:cNvPr id="207" name="Screen Shot 2018-04-29 at 9.20.46 PM.png" descr="Screen Shot 2018-04-29 at 9.20.46 PM.png"/>
          <p:cNvPicPr>
            <a:picLocks noChangeAspect="1"/>
          </p:cNvPicPr>
          <p:nvPr/>
        </p:nvPicPr>
        <p:blipFill>
          <a:blip r:embed="rId2">
            <a:extLst/>
          </a:blip>
          <a:stretch>
            <a:fillRect/>
          </a:stretch>
        </p:blipFill>
        <p:spPr>
          <a:xfrm>
            <a:off x="3132505" y="4111451"/>
            <a:ext cx="6739790" cy="46000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210"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211" name="Jack Grieve’s linguistic research"/>
          <p:cNvSpPr txBox="1"/>
          <p:nvPr/>
        </p:nvSpPr>
        <p:spPr>
          <a:xfrm>
            <a:off x="993843" y="2772004"/>
            <a:ext cx="6726958"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Jack Grieve’s linguistic research</a:t>
            </a:r>
          </a:p>
        </p:txBody>
      </p:sp>
      <p:pic>
        <p:nvPicPr>
          <p:cNvPr id="212" name="Screen Shot 2018-04-29 at 9.25.23 PM.png" descr="Screen Shot 2018-04-29 at 9.25.23 PM.png"/>
          <p:cNvPicPr>
            <a:picLocks noChangeAspect="1"/>
          </p:cNvPicPr>
          <p:nvPr/>
        </p:nvPicPr>
        <p:blipFill>
          <a:blip r:embed="rId3">
            <a:extLst/>
          </a:blip>
          <a:stretch>
            <a:fillRect/>
          </a:stretch>
        </p:blipFill>
        <p:spPr>
          <a:xfrm>
            <a:off x="0" y="3792433"/>
            <a:ext cx="13004801" cy="466518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217"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
        <p:nvSpPr>
          <p:cNvPr id="218" name="The Pudding’s slang research"/>
          <p:cNvSpPr txBox="1"/>
          <p:nvPr/>
        </p:nvSpPr>
        <p:spPr>
          <a:xfrm>
            <a:off x="993843" y="2772004"/>
            <a:ext cx="615791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The Pudding’s slang research</a:t>
            </a:r>
          </a:p>
        </p:txBody>
      </p:sp>
      <p:pic>
        <p:nvPicPr>
          <p:cNvPr id="219" name="Screen Shot 2018-04-29 at 9.32.52 PM.png" descr="Screen Shot 2018-04-29 at 9.32.52 PM.png"/>
          <p:cNvPicPr>
            <a:picLocks noChangeAspect="1"/>
          </p:cNvPicPr>
          <p:nvPr/>
        </p:nvPicPr>
        <p:blipFill>
          <a:blip r:embed="rId3">
            <a:extLst/>
          </a:blip>
          <a:stretch>
            <a:fillRect/>
          </a:stretch>
        </p:blipFill>
        <p:spPr>
          <a:xfrm>
            <a:off x="2691751" y="3802244"/>
            <a:ext cx="7621298" cy="519854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What we’ll cover"/>
          <p:cNvSpPr txBox="1"/>
          <p:nvPr/>
        </p:nvSpPr>
        <p:spPr>
          <a:xfrm>
            <a:off x="8571148" y="1105358"/>
            <a:ext cx="363795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What we’ll cover</a:t>
            </a:r>
          </a:p>
        </p:txBody>
      </p:sp>
      <p:sp>
        <p:nvSpPr>
          <p:cNvPr id="126" name="Line"/>
          <p:cNvSpPr/>
          <p:nvPr/>
        </p:nvSpPr>
        <p:spPr>
          <a:xfrm>
            <a:off x="8565973" y="1865243"/>
            <a:ext cx="3648305" cy="1"/>
          </a:xfrm>
          <a:prstGeom prst="line">
            <a:avLst/>
          </a:prstGeom>
          <a:ln w="25400">
            <a:solidFill>
              <a:srgbClr val="000000"/>
            </a:solidFill>
            <a:miter lim="400000"/>
          </a:ln>
        </p:spPr>
        <p:txBody>
          <a:bodyPr lIns="50800" tIns="50800" rIns="50800" bIns="50800" anchor="ctr"/>
          <a:lstStyle/>
          <a:p>
            <a:pPr>
              <a:defRPr sz="2400"/>
            </a:pPr>
          </a:p>
        </p:txBody>
      </p:sp>
      <p:sp>
        <p:nvSpPr>
          <p:cNvPr id="127" name="Background: The Pudding"/>
          <p:cNvSpPr txBox="1"/>
          <p:nvPr/>
        </p:nvSpPr>
        <p:spPr>
          <a:xfrm>
            <a:off x="1072003" y="2777895"/>
            <a:ext cx="3844139"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Avenir Next"/>
                <a:ea typeface="Avenir Next"/>
                <a:cs typeface="Avenir Next"/>
                <a:sym typeface="Avenir Next"/>
              </a:defRPr>
            </a:pPr>
            <a:r>
              <a:t>Background: </a:t>
            </a:r>
            <a:r>
              <a:rPr b="1"/>
              <a:t>The Pudding</a:t>
            </a:r>
          </a:p>
        </p:txBody>
      </p:sp>
      <p:sp>
        <p:nvSpPr>
          <p:cNvPr id="128" name="i. The data"/>
          <p:cNvSpPr txBox="1"/>
          <p:nvPr/>
        </p:nvSpPr>
        <p:spPr>
          <a:xfrm>
            <a:off x="1072003" y="3666895"/>
            <a:ext cx="158191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Avenir Next"/>
                <a:ea typeface="Avenir Next"/>
                <a:cs typeface="Avenir Next"/>
                <a:sym typeface="Avenir Next"/>
              </a:defRPr>
            </a:pPr>
            <a:r>
              <a:t>i. The </a:t>
            </a:r>
            <a:r>
              <a:rPr b="1"/>
              <a:t>data</a:t>
            </a:r>
          </a:p>
        </p:txBody>
      </p:sp>
      <p:sp>
        <p:nvSpPr>
          <p:cNvPr id="129" name="iii. The tools"/>
          <p:cNvSpPr txBox="1"/>
          <p:nvPr/>
        </p:nvSpPr>
        <p:spPr>
          <a:xfrm>
            <a:off x="1072003" y="5451245"/>
            <a:ext cx="181173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Avenir Next"/>
                <a:ea typeface="Avenir Next"/>
                <a:cs typeface="Avenir Next"/>
                <a:sym typeface="Avenir Next"/>
              </a:defRPr>
            </a:pPr>
            <a:r>
              <a:t>iii. The </a:t>
            </a:r>
            <a:r>
              <a:rPr b="1"/>
              <a:t>tools</a:t>
            </a:r>
          </a:p>
        </p:txBody>
      </p:sp>
      <p:sp>
        <p:nvSpPr>
          <p:cNvPr id="130" name="iv. The skills"/>
          <p:cNvSpPr txBox="1"/>
          <p:nvPr/>
        </p:nvSpPr>
        <p:spPr>
          <a:xfrm>
            <a:off x="1072003" y="6346595"/>
            <a:ext cx="180106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Avenir Next"/>
                <a:ea typeface="Avenir Next"/>
                <a:cs typeface="Avenir Next"/>
                <a:sym typeface="Avenir Next"/>
              </a:defRPr>
            </a:pPr>
            <a:r>
              <a:t>iv. The </a:t>
            </a:r>
            <a:r>
              <a:rPr b="1"/>
              <a:t>skills</a:t>
            </a:r>
          </a:p>
        </p:txBody>
      </p:sp>
      <p:sp>
        <p:nvSpPr>
          <p:cNvPr id="131" name="v. Some reservations"/>
          <p:cNvSpPr txBox="1"/>
          <p:nvPr/>
        </p:nvSpPr>
        <p:spPr>
          <a:xfrm>
            <a:off x="1072003" y="7238770"/>
            <a:ext cx="295046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v. Some reservations</a:t>
            </a:r>
          </a:p>
        </p:txBody>
      </p:sp>
      <p:sp>
        <p:nvSpPr>
          <p:cNvPr id="132" name="ii. The medium"/>
          <p:cNvSpPr txBox="1"/>
          <p:nvPr/>
        </p:nvSpPr>
        <p:spPr>
          <a:xfrm>
            <a:off x="1072003" y="4559070"/>
            <a:ext cx="222504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Avenir Next"/>
                <a:ea typeface="Avenir Next"/>
                <a:cs typeface="Avenir Next"/>
                <a:sym typeface="Avenir Next"/>
              </a:defRPr>
            </a:pPr>
            <a:r>
              <a:t>ii. The </a:t>
            </a:r>
            <a:r>
              <a:rPr b="1"/>
              <a:t>medium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 US Census data"/>
          <p:cNvSpPr txBox="1"/>
          <p:nvPr/>
        </p:nvSpPr>
        <p:spPr>
          <a:xfrm>
            <a:off x="1053565" y="4207642"/>
            <a:ext cx="24569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US Census data</a:t>
            </a:r>
          </a:p>
        </p:txBody>
      </p:sp>
      <p:sp>
        <p:nvSpPr>
          <p:cNvPr id="224" name="- Various government agencies"/>
          <p:cNvSpPr txBox="1"/>
          <p:nvPr/>
        </p:nvSpPr>
        <p:spPr>
          <a:xfrm>
            <a:off x="1080088" y="5192255"/>
            <a:ext cx="44104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Various government agencies</a:t>
            </a:r>
          </a:p>
        </p:txBody>
      </p:sp>
      <p:sp>
        <p:nvSpPr>
          <p:cNvPr id="225" name="- Enigma"/>
          <p:cNvSpPr txBox="1"/>
          <p:nvPr/>
        </p:nvSpPr>
        <p:spPr>
          <a:xfrm>
            <a:off x="6543526" y="6176870"/>
            <a:ext cx="134630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Enigma</a:t>
            </a:r>
          </a:p>
        </p:txBody>
      </p:sp>
      <p:sp>
        <p:nvSpPr>
          <p:cNvPr id="226" name="- Academic articles"/>
          <p:cNvSpPr txBox="1"/>
          <p:nvPr/>
        </p:nvSpPr>
        <p:spPr>
          <a:xfrm>
            <a:off x="1016689" y="7130097"/>
            <a:ext cx="28102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Academic articles </a:t>
            </a:r>
          </a:p>
        </p:txBody>
      </p:sp>
      <p:sp>
        <p:nvSpPr>
          <p:cNvPr id="227" name="Public data sources"/>
          <p:cNvSpPr txBox="1"/>
          <p:nvPr/>
        </p:nvSpPr>
        <p:spPr>
          <a:xfrm>
            <a:off x="993843" y="2899004"/>
            <a:ext cx="4096495"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Public data sources</a:t>
            </a:r>
          </a:p>
        </p:txBody>
      </p:sp>
      <p:sp>
        <p:nvSpPr>
          <p:cNvPr id="228" name="- Reddit"/>
          <p:cNvSpPr txBox="1"/>
          <p:nvPr/>
        </p:nvSpPr>
        <p:spPr>
          <a:xfrm>
            <a:off x="1016689" y="8083324"/>
            <a:ext cx="127863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Reddit </a:t>
            </a:r>
          </a:p>
        </p:txBody>
      </p:sp>
      <p:sp>
        <p:nvSpPr>
          <p:cNvPr id="229" name="- Open data, by city"/>
          <p:cNvSpPr txBox="1"/>
          <p:nvPr/>
        </p:nvSpPr>
        <p:spPr>
          <a:xfrm>
            <a:off x="6514565" y="4207642"/>
            <a:ext cx="282092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Open data, by city</a:t>
            </a:r>
          </a:p>
        </p:txBody>
      </p:sp>
      <p:sp>
        <p:nvSpPr>
          <p:cNvPr id="230" name="- Kaggle"/>
          <p:cNvSpPr txBox="1"/>
          <p:nvPr/>
        </p:nvSpPr>
        <p:spPr>
          <a:xfrm>
            <a:off x="6541088" y="5192255"/>
            <a:ext cx="1274979"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Kaggle</a:t>
            </a:r>
          </a:p>
        </p:txBody>
      </p:sp>
      <p:sp>
        <p:nvSpPr>
          <p:cNvPr id="231" name="- Wikipedia"/>
          <p:cNvSpPr txBox="1"/>
          <p:nvPr/>
        </p:nvSpPr>
        <p:spPr>
          <a:xfrm>
            <a:off x="997752" y="6176870"/>
            <a:ext cx="168950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Wikipedia</a:t>
            </a:r>
          </a:p>
        </p:txBody>
      </p:sp>
      <p:sp>
        <p:nvSpPr>
          <p:cNvPr id="232" name="- Freedom of Information Act requests*"/>
          <p:cNvSpPr txBox="1"/>
          <p:nvPr/>
        </p:nvSpPr>
        <p:spPr>
          <a:xfrm>
            <a:off x="6477689" y="7130097"/>
            <a:ext cx="5527549"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Freedom of Information Act requests*</a:t>
            </a:r>
          </a:p>
        </p:txBody>
      </p:sp>
      <p:sp>
        <p:nvSpPr>
          <p:cNvPr id="233" name="- Random corners of the internet"/>
          <p:cNvSpPr txBox="1"/>
          <p:nvPr/>
        </p:nvSpPr>
        <p:spPr>
          <a:xfrm>
            <a:off x="6477689" y="8083324"/>
            <a:ext cx="4620160"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Random corners of the internet</a:t>
            </a:r>
          </a:p>
        </p:txBody>
      </p:sp>
      <p:sp>
        <p:nvSpPr>
          <p:cNvPr id="234" name="- Github"/>
          <p:cNvSpPr txBox="1"/>
          <p:nvPr/>
        </p:nvSpPr>
        <p:spPr>
          <a:xfrm>
            <a:off x="1016689" y="8907881"/>
            <a:ext cx="132344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Github </a:t>
            </a:r>
          </a:p>
        </p:txBody>
      </p:sp>
      <p:sp>
        <p:nvSpPr>
          <p:cNvPr id="235" name="i. The data"/>
          <p:cNvSpPr txBox="1"/>
          <p:nvPr/>
        </p:nvSpPr>
        <p:spPr>
          <a:xfrm>
            <a:off x="9882026" y="1105358"/>
            <a:ext cx="232707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 The data</a:t>
            </a:r>
          </a:p>
        </p:txBody>
      </p:sp>
      <p:sp>
        <p:nvSpPr>
          <p:cNvPr id="236" name="Line"/>
          <p:cNvSpPr/>
          <p:nvPr/>
        </p:nvSpPr>
        <p:spPr>
          <a:xfrm>
            <a:off x="9876851" y="1865243"/>
            <a:ext cx="2337427" cy="1"/>
          </a:xfrm>
          <a:prstGeom prst="line">
            <a:avLst/>
          </a:prstGeom>
          <a:ln w="254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ii. The tools"/>
          <p:cNvSpPr txBox="1"/>
          <p:nvPr/>
        </p:nvSpPr>
        <p:spPr>
          <a:xfrm>
            <a:off x="5157038" y="4243087"/>
            <a:ext cx="2690723" cy="6849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utura Bold"/>
                <a:ea typeface="Futura Bold"/>
                <a:cs typeface="Futura Bold"/>
                <a:sym typeface="Futura Bold"/>
              </a:defRPr>
            </a:pPr>
            <a:r>
              <a:rPr>
                <a:latin typeface="Futura"/>
                <a:ea typeface="Futura"/>
                <a:cs typeface="Futura"/>
                <a:sym typeface="Futura"/>
              </a:rPr>
              <a:t>ii. The</a:t>
            </a:r>
            <a:r>
              <a:t> tools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ii. The tools"/>
          <p:cNvSpPr txBox="1"/>
          <p:nvPr/>
        </p:nvSpPr>
        <p:spPr>
          <a:xfrm>
            <a:off x="9742499" y="1105358"/>
            <a:ext cx="246660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 The tools</a:t>
            </a:r>
          </a:p>
        </p:txBody>
      </p:sp>
      <p:sp>
        <p:nvSpPr>
          <p:cNvPr id="243" name="Line"/>
          <p:cNvSpPr/>
          <p:nvPr/>
        </p:nvSpPr>
        <p:spPr>
          <a:xfrm>
            <a:off x="9737325" y="1865243"/>
            <a:ext cx="2476953" cy="1"/>
          </a:xfrm>
          <a:prstGeom prst="line">
            <a:avLst/>
          </a:prstGeom>
          <a:ln w="25400">
            <a:solidFill>
              <a:srgbClr val="000000"/>
            </a:solidFill>
            <a:miter lim="400000"/>
          </a:ln>
        </p:spPr>
        <p:txBody>
          <a:bodyPr lIns="50800" tIns="50800" rIns="50800" bIns="50800" anchor="ctr"/>
          <a:lstStyle/>
          <a:p>
            <a:pPr>
              <a:defRPr sz="2400"/>
            </a:pPr>
          </a:p>
        </p:txBody>
      </p:sp>
      <p:sp>
        <p:nvSpPr>
          <p:cNvPr id="244" name="My data analyses in academia"/>
          <p:cNvSpPr txBox="1"/>
          <p:nvPr/>
        </p:nvSpPr>
        <p:spPr>
          <a:xfrm>
            <a:off x="993843" y="2772004"/>
            <a:ext cx="6514878"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My data analyses in academia</a:t>
            </a:r>
          </a:p>
        </p:txBody>
      </p:sp>
      <p:pic>
        <p:nvPicPr>
          <p:cNvPr id="245" name="Screen Shot 2018-04-29 at 9.36.11 PM.png" descr="Screen Shot 2018-04-29 at 9.36.11 PM.png"/>
          <p:cNvPicPr>
            <a:picLocks noChangeAspect="1"/>
          </p:cNvPicPr>
          <p:nvPr/>
        </p:nvPicPr>
        <p:blipFill>
          <a:blip r:embed="rId3">
            <a:extLst/>
          </a:blip>
          <a:stretch>
            <a:fillRect/>
          </a:stretch>
        </p:blipFill>
        <p:spPr>
          <a:xfrm>
            <a:off x="4019460" y="3649205"/>
            <a:ext cx="4965880" cy="3510490"/>
          </a:xfrm>
          <a:prstGeom prst="rect">
            <a:avLst/>
          </a:prstGeom>
          <a:ln w="12700">
            <a:miter lim="400000"/>
          </a:ln>
        </p:spPr>
      </p:pic>
      <p:pic>
        <p:nvPicPr>
          <p:cNvPr id="246" name="Screen Shot 2018-04-29 at 9.37.25 PM.png" descr="Screen Shot 2018-04-29 at 9.37.25 PM.png"/>
          <p:cNvPicPr>
            <a:picLocks noChangeAspect="1"/>
          </p:cNvPicPr>
          <p:nvPr/>
        </p:nvPicPr>
        <p:blipFill>
          <a:blip r:embed="rId4">
            <a:extLst/>
          </a:blip>
          <a:stretch>
            <a:fillRect/>
          </a:stretch>
        </p:blipFill>
        <p:spPr>
          <a:xfrm>
            <a:off x="2066664" y="7159694"/>
            <a:ext cx="8978901" cy="21336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 R"/>
          <p:cNvSpPr txBox="1"/>
          <p:nvPr/>
        </p:nvSpPr>
        <p:spPr>
          <a:xfrm>
            <a:off x="1080088" y="4176255"/>
            <a:ext cx="4706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R</a:t>
            </a:r>
          </a:p>
        </p:txBody>
      </p:sp>
      <p:sp>
        <p:nvSpPr>
          <p:cNvPr id="251" name="- Python"/>
          <p:cNvSpPr txBox="1"/>
          <p:nvPr/>
        </p:nvSpPr>
        <p:spPr>
          <a:xfrm>
            <a:off x="1016689" y="5160869"/>
            <a:ext cx="123840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Python</a:t>
            </a:r>
          </a:p>
        </p:txBody>
      </p:sp>
      <p:sp>
        <p:nvSpPr>
          <p:cNvPr id="252" name="- JavaScript"/>
          <p:cNvSpPr txBox="1"/>
          <p:nvPr/>
        </p:nvSpPr>
        <p:spPr>
          <a:xfrm>
            <a:off x="1016689" y="6114097"/>
            <a:ext cx="170718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JavaScript</a:t>
            </a:r>
          </a:p>
        </p:txBody>
      </p:sp>
      <p:sp>
        <p:nvSpPr>
          <p:cNvPr id="253" name="Analytical tools in visual, data-driven storytelling"/>
          <p:cNvSpPr txBox="1"/>
          <p:nvPr/>
        </p:nvSpPr>
        <p:spPr>
          <a:xfrm>
            <a:off x="993843" y="2899004"/>
            <a:ext cx="10302851"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Analytical tools in visual, data-driven storytelling </a:t>
            </a:r>
          </a:p>
        </p:txBody>
      </p:sp>
      <p:sp>
        <p:nvSpPr>
          <p:cNvPr id="254" name="ii. The tools"/>
          <p:cNvSpPr txBox="1"/>
          <p:nvPr/>
        </p:nvSpPr>
        <p:spPr>
          <a:xfrm>
            <a:off x="9742499" y="1105358"/>
            <a:ext cx="246660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 The tools</a:t>
            </a:r>
          </a:p>
        </p:txBody>
      </p:sp>
      <p:sp>
        <p:nvSpPr>
          <p:cNvPr id="255" name="Line"/>
          <p:cNvSpPr/>
          <p:nvPr/>
        </p:nvSpPr>
        <p:spPr>
          <a:xfrm>
            <a:off x="9737325" y="1865243"/>
            <a:ext cx="2476953" cy="1"/>
          </a:xfrm>
          <a:prstGeom prst="line">
            <a:avLst/>
          </a:prstGeom>
          <a:ln w="25400">
            <a:solidFill>
              <a:srgbClr val="000000"/>
            </a:solidFill>
            <a:miter lim="400000"/>
          </a:ln>
        </p:spPr>
        <p:txBody>
          <a:bodyPr lIns="50800" tIns="50800" rIns="50800" bIns="50800" anchor="ctr"/>
          <a:lstStyle/>
          <a:p>
            <a:pPr>
              <a:defRPr sz="2400"/>
            </a:pPr>
          </a:p>
        </p:txBody>
      </p:sp>
      <p:sp>
        <p:nvSpPr>
          <p:cNvPr id="256" name="Each of these have a tremendous amount of public support &amp; documentation…"/>
          <p:cNvSpPr txBox="1"/>
          <p:nvPr/>
        </p:nvSpPr>
        <p:spPr>
          <a:xfrm>
            <a:off x="1016689" y="6857774"/>
            <a:ext cx="1120360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96333" indent="-296333" algn="l">
              <a:buSzPct val="75000"/>
              <a:buChar char="-"/>
              <a:defRPr sz="2400">
                <a:latin typeface="Avenir Next"/>
                <a:ea typeface="Avenir Next"/>
                <a:cs typeface="Avenir Next"/>
                <a:sym typeface="Avenir Next"/>
              </a:defRPr>
            </a:pPr>
            <a:r>
              <a:t>Each of these have a tremendous amount of public support &amp; documentation</a:t>
            </a:r>
          </a:p>
          <a:p>
            <a:pPr lvl="1" algn="l">
              <a:defRPr sz="2400">
                <a:latin typeface="Avenir Next"/>
                <a:ea typeface="Avenir Next"/>
                <a:cs typeface="Avenir Next"/>
                <a:sym typeface="Avenir Next"/>
              </a:defRPr>
            </a:pPr>
            <a:r>
              <a:t>(</a:t>
            </a:r>
            <a:r>
              <a:rPr u="sng">
                <a:hlinkClick r:id="rId2" invalidUrl="" action="" tgtFrame="" tooltip="" history="1" highlightClick="0" endSnd="0"/>
              </a:rPr>
              <a:t>https://stackoverflow.com/</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 Pen &amp; Paper"/>
          <p:cNvSpPr txBox="1"/>
          <p:nvPr/>
        </p:nvSpPr>
        <p:spPr>
          <a:xfrm>
            <a:off x="1053565" y="4207642"/>
            <a:ext cx="208544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Pen &amp; Paper</a:t>
            </a:r>
          </a:p>
        </p:txBody>
      </p:sp>
      <p:sp>
        <p:nvSpPr>
          <p:cNvPr id="259" name="- Keynote/Google slides"/>
          <p:cNvSpPr txBox="1"/>
          <p:nvPr/>
        </p:nvSpPr>
        <p:spPr>
          <a:xfrm>
            <a:off x="1080088" y="6208255"/>
            <a:ext cx="367375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Keynote/Google slides</a:t>
            </a:r>
          </a:p>
        </p:txBody>
      </p:sp>
      <p:sp>
        <p:nvSpPr>
          <p:cNvPr id="260" name="- Excel"/>
          <p:cNvSpPr txBox="1"/>
          <p:nvPr/>
        </p:nvSpPr>
        <p:spPr>
          <a:xfrm>
            <a:off x="1016689" y="7192869"/>
            <a:ext cx="1017729"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Excel</a:t>
            </a:r>
          </a:p>
        </p:txBody>
      </p:sp>
      <p:sp>
        <p:nvSpPr>
          <p:cNvPr id="261" name="- Observable"/>
          <p:cNvSpPr txBox="1"/>
          <p:nvPr/>
        </p:nvSpPr>
        <p:spPr>
          <a:xfrm>
            <a:off x="1016689" y="8146097"/>
            <a:ext cx="201503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Observable</a:t>
            </a:r>
          </a:p>
        </p:txBody>
      </p:sp>
      <p:sp>
        <p:nvSpPr>
          <p:cNvPr id="262" name="Visualizing data: tools"/>
          <p:cNvSpPr txBox="1"/>
          <p:nvPr/>
        </p:nvSpPr>
        <p:spPr>
          <a:xfrm>
            <a:off x="993843" y="2899004"/>
            <a:ext cx="4716885"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Visualizing data: tools</a:t>
            </a:r>
          </a:p>
        </p:txBody>
      </p:sp>
      <p:sp>
        <p:nvSpPr>
          <p:cNvPr id="263" name="- Figma/Illustrator"/>
          <p:cNvSpPr txBox="1"/>
          <p:nvPr/>
        </p:nvSpPr>
        <p:spPr>
          <a:xfrm>
            <a:off x="1080088" y="5192255"/>
            <a:ext cx="276636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Figma/Illustrator</a:t>
            </a:r>
          </a:p>
        </p:txBody>
      </p:sp>
      <p:sp>
        <p:nvSpPr>
          <p:cNvPr id="264" name="- Chartbuilder"/>
          <p:cNvSpPr txBox="1"/>
          <p:nvPr/>
        </p:nvSpPr>
        <p:spPr>
          <a:xfrm>
            <a:off x="5498565" y="4207642"/>
            <a:ext cx="205313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Chartbuilder</a:t>
            </a:r>
          </a:p>
        </p:txBody>
      </p:sp>
      <p:sp>
        <p:nvSpPr>
          <p:cNvPr id="265" name="- Highcharts"/>
          <p:cNvSpPr txBox="1"/>
          <p:nvPr/>
        </p:nvSpPr>
        <p:spPr>
          <a:xfrm>
            <a:off x="5525088" y="6208255"/>
            <a:ext cx="1784300"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Highcharts</a:t>
            </a:r>
          </a:p>
        </p:txBody>
      </p:sp>
      <p:sp>
        <p:nvSpPr>
          <p:cNvPr id="266" name="- Pandas"/>
          <p:cNvSpPr txBox="1"/>
          <p:nvPr/>
        </p:nvSpPr>
        <p:spPr>
          <a:xfrm>
            <a:off x="5461689" y="7192869"/>
            <a:ext cx="134782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Pandas</a:t>
            </a:r>
          </a:p>
        </p:txBody>
      </p:sp>
      <p:sp>
        <p:nvSpPr>
          <p:cNvPr id="267" name="- R"/>
          <p:cNvSpPr txBox="1"/>
          <p:nvPr/>
        </p:nvSpPr>
        <p:spPr>
          <a:xfrm>
            <a:off x="5461689" y="8146097"/>
            <a:ext cx="491949"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R</a:t>
            </a:r>
          </a:p>
        </p:txBody>
      </p:sp>
      <p:sp>
        <p:nvSpPr>
          <p:cNvPr id="268" name="- Datawrapper"/>
          <p:cNvSpPr txBox="1"/>
          <p:nvPr/>
        </p:nvSpPr>
        <p:spPr>
          <a:xfrm>
            <a:off x="5525088" y="5192255"/>
            <a:ext cx="21052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Datawrapper</a:t>
            </a:r>
          </a:p>
        </p:txBody>
      </p:sp>
      <p:sp>
        <p:nvSpPr>
          <p:cNvPr id="269" name="- QGIS/ArcGIS"/>
          <p:cNvSpPr txBox="1"/>
          <p:nvPr/>
        </p:nvSpPr>
        <p:spPr>
          <a:xfrm>
            <a:off x="9816565" y="4207642"/>
            <a:ext cx="219120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QGIS/ArcGIS</a:t>
            </a:r>
          </a:p>
        </p:txBody>
      </p:sp>
      <p:sp>
        <p:nvSpPr>
          <p:cNvPr id="270" name="- D3"/>
          <p:cNvSpPr txBox="1"/>
          <p:nvPr/>
        </p:nvSpPr>
        <p:spPr>
          <a:xfrm>
            <a:off x="9843088" y="5192255"/>
            <a:ext cx="72268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400">
                <a:latin typeface="Avenir Next"/>
                <a:ea typeface="Avenir Next"/>
                <a:cs typeface="Avenir Next"/>
                <a:sym typeface="Avenir Next"/>
              </a:defRPr>
            </a:lvl1pPr>
          </a:lstStyle>
          <a:p>
            <a:pPr/>
            <a:r>
              <a:t>- D3</a:t>
            </a:r>
          </a:p>
        </p:txBody>
      </p:sp>
      <p:sp>
        <p:nvSpPr>
          <p:cNvPr id="271" name="- Tableau"/>
          <p:cNvSpPr txBox="1"/>
          <p:nvPr/>
        </p:nvSpPr>
        <p:spPr>
          <a:xfrm>
            <a:off x="9843088" y="6208255"/>
            <a:ext cx="137129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 Tableau</a:t>
            </a:r>
          </a:p>
        </p:txBody>
      </p:sp>
      <p:sp>
        <p:nvSpPr>
          <p:cNvPr id="272" name="ii. The tools"/>
          <p:cNvSpPr txBox="1"/>
          <p:nvPr/>
        </p:nvSpPr>
        <p:spPr>
          <a:xfrm>
            <a:off x="9742499" y="1105358"/>
            <a:ext cx="246660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 The tools</a:t>
            </a:r>
          </a:p>
        </p:txBody>
      </p:sp>
      <p:sp>
        <p:nvSpPr>
          <p:cNvPr id="273" name="Line"/>
          <p:cNvSpPr/>
          <p:nvPr/>
        </p:nvSpPr>
        <p:spPr>
          <a:xfrm>
            <a:off x="9737325" y="1865243"/>
            <a:ext cx="2476953" cy="1"/>
          </a:xfrm>
          <a:prstGeom prst="line">
            <a:avLst/>
          </a:prstGeom>
          <a:ln w="254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Wielded by students and researchers alike"/>
          <p:cNvSpPr txBox="1"/>
          <p:nvPr/>
        </p:nvSpPr>
        <p:spPr>
          <a:xfrm>
            <a:off x="993843" y="2899004"/>
            <a:ext cx="89176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Wielded by students and researchers alike</a:t>
            </a:r>
          </a:p>
        </p:txBody>
      </p:sp>
      <p:sp>
        <p:nvSpPr>
          <p:cNvPr id="278" name="ii. The tools"/>
          <p:cNvSpPr txBox="1"/>
          <p:nvPr/>
        </p:nvSpPr>
        <p:spPr>
          <a:xfrm>
            <a:off x="9742499" y="1105358"/>
            <a:ext cx="246660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 The tools</a:t>
            </a:r>
          </a:p>
        </p:txBody>
      </p:sp>
      <p:sp>
        <p:nvSpPr>
          <p:cNvPr id="279" name="Line"/>
          <p:cNvSpPr/>
          <p:nvPr/>
        </p:nvSpPr>
        <p:spPr>
          <a:xfrm>
            <a:off x="9737325" y="1865243"/>
            <a:ext cx="2476953" cy="1"/>
          </a:xfrm>
          <a:prstGeom prst="line">
            <a:avLst/>
          </a:prstGeom>
          <a:ln w="25400">
            <a:solidFill>
              <a:srgbClr val="000000"/>
            </a:solidFill>
            <a:miter lim="400000"/>
          </a:ln>
        </p:spPr>
        <p:txBody>
          <a:bodyPr lIns="50800" tIns="50800" rIns="50800" bIns="50800" anchor="ctr"/>
          <a:lstStyle/>
          <a:p>
            <a:pPr>
              <a:defRPr sz="2400"/>
            </a:pPr>
          </a:p>
        </p:txBody>
      </p:sp>
      <p:pic>
        <p:nvPicPr>
          <p:cNvPr id="280" name="Screen Shot 2018-04-29 at 9.47.07 PM.png" descr="Screen Shot 2018-04-29 at 9.47.07 PM.png"/>
          <p:cNvPicPr>
            <a:picLocks noChangeAspect="1"/>
          </p:cNvPicPr>
          <p:nvPr/>
        </p:nvPicPr>
        <p:blipFill>
          <a:blip r:embed="rId3">
            <a:extLst/>
          </a:blip>
          <a:stretch>
            <a:fillRect/>
          </a:stretch>
        </p:blipFill>
        <p:spPr>
          <a:xfrm>
            <a:off x="2058168" y="4211756"/>
            <a:ext cx="8917634" cy="473944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The mysterious 65,536"/>
          <p:cNvSpPr txBox="1"/>
          <p:nvPr/>
        </p:nvSpPr>
        <p:spPr>
          <a:xfrm>
            <a:off x="993843" y="2899004"/>
            <a:ext cx="4844134"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The mysterious 65,536</a:t>
            </a:r>
          </a:p>
        </p:txBody>
      </p:sp>
      <p:sp>
        <p:nvSpPr>
          <p:cNvPr id="285" name="ii. The tools"/>
          <p:cNvSpPr txBox="1"/>
          <p:nvPr/>
        </p:nvSpPr>
        <p:spPr>
          <a:xfrm>
            <a:off x="9742499" y="1105358"/>
            <a:ext cx="246660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 The tools</a:t>
            </a:r>
          </a:p>
        </p:txBody>
      </p:sp>
      <p:sp>
        <p:nvSpPr>
          <p:cNvPr id="286" name="Line"/>
          <p:cNvSpPr/>
          <p:nvPr/>
        </p:nvSpPr>
        <p:spPr>
          <a:xfrm>
            <a:off x="9737325" y="1865243"/>
            <a:ext cx="2476953" cy="1"/>
          </a:xfrm>
          <a:prstGeom prst="line">
            <a:avLst/>
          </a:prstGeom>
          <a:ln w="25400">
            <a:solidFill>
              <a:srgbClr val="000000"/>
            </a:solidFill>
            <a:miter lim="400000"/>
          </a:ln>
        </p:spPr>
        <p:txBody>
          <a:bodyPr lIns="50800" tIns="50800" rIns="50800" bIns="50800" anchor="ctr"/>
          <a:lstStyle/>
          <a:p>
            <a:pPr>
              <a:defRPr sz="2400"/>
            </a:pPr>
          </a:p>
        </p:txBody>
      </p:sp>
      <p:pic>
        <p:nvPicPr>
          <p:cNvPr id="287" name="Image" descr="Image"/>
          <p:cNvPicPr>
            <a:picLocks noChangeAspect="1"/>
          </p:cNvPicPr>
          <p:nvPr/>
        </p:nvPicPr>
        <p:blipFill>
          <a:blip r:embed="rId2">
            <a:extLst/>
          </a:blip>
          <a:stretch>
            <a:fillRect/>
          </a:stretch>
        </p:blipFill>
        <p:spPr>
          <a:xfrm>
            <a:off x="5073650" y="4876800"/>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Vast quantities of data are now open for analysis"/>
          <p:cNvSpPr txBox="1"/>
          <p:nvPr/>
        </p:nvSpPr>
        <p:spPr>
          <a:xfrm>
            <a:off x="993843" y="2899004"/>
            <a:ext cx="10297270"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Vast quantities of data are now open for analysis</a:t>
            </a:r>
          </a:p>
        </p:txBody>
      </p:sp>
      <p:sp>
        <p:nvSpPr>
          <p:cNvPr id="290" name="ii. The tools"/>
          <p:cNvSpPr txBox="1"/>
          <p:nvPr/>
        </p:nvSpPr>
        <p:spPr>
          <a:xfrm>
            <a:off x="9742499" y="1105358"/>
            <a:ext cx="246660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 The tools</a:t>
            </a:r>
          </a:p>
        </p:txBody>
      </p:sp>
      <p:sp>
        <p:nvSpPr>
          <p:cNvPr id="291" name="Line"/>
          <p:cNvSpPr/>
          <p:nvPr/>
        </p:nvSpPr>
        <p:spPr>
          <a:xfrm>
            <a:off x="9737325" y="1865243"/>
            <a:ext cx="2476953" cy="1"/>
          </a:xfrm>
          <a:prstGeom prst="line">
            <a:avLst/>
          </a:prstGeom>
          <a:ln w="25400">
            <a:solidFill>
              <a:srgbClr val="000000"/>
            </a:solidFill>
            <a:miter lim="400000"/>
          </a:ln>
        </p:spPr>
        <p:txBody>
          <a:bodyPr lIns="50800" tIns="50800" rIns="50800" bIns="50800" anchor="ctr"/>
          <a:lstStyle/>
          <a:p>
            <a:pPr>
              <a:defRPr sz="2400"/>
            </a:pPr>
          </a:p>
        </p:txBody>
      </p:sp>
      <p:pic>
        <p:nvPicPr>
          <p:cNvPr id="292" name="Screen Shot 2018-04-29 at 9.49.57 PM.png" descr="Screen Shot 2018-04-29 at 9.49.57 PM.png"/>
          <p:cNvPicPr>
            <a:picLocks noChangeAspect="1"/>
          </p:cNvPicPr>
          <p:nvPr/>
        </p:nvPicPr>
        <p:blipFill>
          <a:blip r:embed="rId3">
            <a:extLst/>
          </a:blip>
          <a:stretch>
            <a:fillRect/>
          </a:stretch>
        </p:blipFill>
        <p:spPr>
          <a:xfrm>
            <a:off x="4675628" y="5600700"/>
            <a:ext cx="2933701" cy="7747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iii. The medium"/>
          <p:cNvSpPr txBox="1"/>
          <p:nvPr/>
        </p:nvSpPr>
        <p:spPr>
          <a:xfrm>
            <a:off x="4709206" y="4243087"/>
            <a:ext cx="3586388" cy="6849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utura Bold"/>
                <a:ea typeface="Futura Bold"/>
                <a:cs typeface="Futura Bold"/>
                <a:sym typeface="Futura Bold"/>
              </a:defRPr>
            </a:pPr>
            <a:r>
              <a:rPr>
                <a:latin typeface="Futura"/>
                <a:ea typeface="Futura"/>
                <a:cs typeface="Futura"/>
                <a:sym typeface="Futura"/>
              </a:rPr>
              <a:t>iii. The</a:t>
            </a:r>
            <a:r>
              <a:t> medium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Charles Minard: Napoleon’s march on Moscow, 1869"/>
          <p:cNvSpPr txBox="1"/>
          <p:nvPr/>
        </p:nvSpPr>
        <p:spPr>
          <a:xfrm>
            <a:off x="993843" y="2899004"/>
            <a:ext cx="11403659"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Charles Minard: Napoleon’s march on Moscow, 1869</a:t>
            </a:r>
          </a:p>
        </p:txBody>
      </p:sp>
      <p:sp>
        <p:nvSpPr>
          <p:cNvPr id="299" name="iii. The medium"/>
          <p:cNvSpPr txBox="1"/>
          <p:nvPr/>
        </p:nvSpPr>
        <p:spPr>
          <a:xfrm>
            <a:off x="8992406" y="1105358"/>
            <a:ext cx="321669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iii. The medium</a:t>
            </a:r>
          </a:p>
        </p:txBody>
      </p:sp>
      <p:sp>
        <p:nvSpPr>
          <p:cNvPr id="300" name="Line"/>
          <p:cNvSpPr/>
          <p:nvPr/>
        </p:nvSpPr>
        <p:spPr>
          <a:xfrm>
            <a:off x="8987231" y="1865243"/>
            <a:ext cx="3227047" cy="1"/>
          </a:xfrm>
          <a:prstGeom prst="line">
            <a:avLst/>
          </a:prstGeom>
          <a:ln w="25400">
            <a:solidFill>
              <a:srgbClr val="000000"/>
            </a:solidFill>
            <a:miter lim="400000"/>
          </a:ln>
        </p:spPr>
        <p:txBody>
          <a:bodyPr lIns="50800" tIns="50800" rIns="50800" bIns="50800" anchor="ctr"/>
          <a:lstStyle/>
          <a:p>
            <a:pPr>
              <a:defRPr sz="2400"/>
            </a:pPr>
          </a:p>
        </p:txBody>
      </p:sp>
      <p:pic>
        <p:nvPicPr>
          <p:cNvPr id="301" name="Image" descr="Image"/>
          <p:cNvPicPr>
            <a:picLocks noChangeAspect="1"/>
          </p:cNvPicPr>
          <p:nvPr/>
        </p:nvPicPr>
        <p:blipFill>
          <a:blip r:embed="rId3">
            <a:extLst/>
          </a:blip>
          <a:stretch>
            <a:fillRect/>
          </a:stretch>
        </p:blipFill>
        <p:spPr>
          <a:xfrm>
            <a:off x="2221974" y="4383361"/>
            <a:ext cx="8560852" cy="408168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Background"/>
          <p:cNvSpPr txBox="1"/>
          <p:nvPr/>
        </p:nvSpPr>
        <p:spPr>
          <a:xfrm>
            <a:off x="4960721" y="4243189"/>
            <a:ext cx="3083358" cy="6847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Futura Bold"/>
                <a:ea typeface="Futura Bold"/>
                <a:cs typeface="Futura Bold"/>
                <a:sym typeface="Futura Bold"/>
              </a:defRPr>
            </a:lvl1pPr>
          </a:lstStyle>
          <a:p>
            <a:pPr/>
            <a:r>
              <a:t>Background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Denise Lu: Total solar eclipse, 2017"/>
          <p:cNvSpPr txBox="1"/>
          <p:nvPr/>
        </p:nvSpPr>
        <p:spPr>
          <a:xfrm>
            <a:off x="993843" y="2899004"/>
            <a:ext cx="7418562"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Denise Lu: Total solar eclipse, 2017</a:t>
            </a:r>
          </a:p>
        </p:txBody>
      </p:sp>
      <p:sp>
        <p:nvSpPr>
          <p:cNvPr id="306" name="iii. The medium"/>
          <p:cNvSpPr txBox="1"/>
          <p:nvPr/>
        </p:nvSpPr>
        <p:spPr>
          <a:xfrm>
            <a:off x="8992406" y="1105358"/>
            <a:ext cx="321669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iii. The medium</a:t>
            </a:r>
          </a:p>
        </p:txBody>
      </p:sp>
      <p:sp>
        <p:nvSpPr>
          <p:cNvPr id="307" name="Line"/>
          <p:cNvSpPr/>
          <p:nvPr/>
        </p:nvSpPr>
        <p:spPr>
          <a:xfrm>
            <a:off x="8987231" y="1865243"/>
            <a:ext cx="3227047" cy="1"/>
          </a:xfrm>
          <a:prstGeom prst="line">
            <a:avLst/>
          </a:prstGeom>
          <a:ln w="25400">
            <a:solidFill>
              <a:srgbClr val="000000"/>
            </a:solidFill>
            <a:miter lim="400000"/>
          </a:ln>
        </p:spPr>
        <p:txBody>
          <a:bodyPr lIns="50800" tIns="50800" rIns="50800" bIns="50800" anchor="ctr"/>
          <a:lstStyle/>
          <a:p>
            <a:pPr>
              <a:defRPr sz="2400"/>
            </a:pPr>
          </a:p>
        </p:txBody>
      </p:sp>
      <p:pic>
        <p:nvPicPr>
          <p:cNvPr id="308" name="Image" descr="Image"/>
          <p:cNvPicPr>
            <a:picLocks noChangeAspect="1"/>
          </p:cNvPicPr>
          <p:nvPr/>
        </p:nvPicPr>
        <p:blipFill>
          <a:blip r:embed="rId3">
            <a:extLst/>
          </a:blip>
          <a:stretch>
            <a:fillRect/>
          </a:stretch>
        </p:blipFill>
        <p:spPr>
          <a:xfrm>
            <a:off x="2006196" y="4335868"/>
            <a:ext cx="8992408" cy="449620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Ease of sharing"/>
          <p:cNvSpPr txBox="1"/>
          <p:nvPr/>
        </p:nvSpPr>
        <p:spPr>
          <a:xfrm>
            <a:off x="993843" y="2899004"/>
            <a:ext cx="3304655"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Ease of sharing</a:t>
            </a:r>
          </a:p>
        </p:txBody>
      </p:sp>
      <p:sp>
        <p:nvSpPr>
          <p:cNvPr id="313" name="iii. The medium"/>
          <p:cNvSpPr txBox="1"/>
          <p:nvPr/>
        </p:nvSpPr>
        <p:spPr>
          <a:xfrm>
            <a:off x="8992406" y="1105358"/>
            <a:ext cx="3216697"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iii. The medium</a:t>
            </a:r>
          </a:p>
        </p:txBody>
      </p:sp>
      <p:sp>
        <p:nvSpPr>
          <p:cNvPr id="314" name="Line"/>
          <p:cNvSpPr/>
          <p:nvPr/>
        </p:nvSpPr>
        <p:spPr>
          <a:xfrm>
            <a:off x="8987231" y="1865243"/>
            <a:ext cx="3227047" cy="1"/>
          </a:xfrm>
          <a:prstGeom prst="line">
            <a:avLst/>
          </a:prstGeom>
          <a:ln w="25400">
            <a:solidFill>
              <a:srgbClr val="000000"/>
            </a:solidFill>
            <a:miter lim="400000"/>
          </a:ln>
        </p:spPr>
        <p:txBody>
          <a:bodyPr lIns="50800" tIns="50800" rIns="50800" bIns="50800" anchor="ctr"/>
          <a:lstStyle/>
          <a:p>
            <a:pPr>
              <a:defRPr sz="2400"/>
            </a:pPr>
          </a:p>
        </p:txBody>
      </p:sp>
      <p:pic>
        <p:nvPicPr>
          <p:cNvPr id="315" name="Screen Shot 2018-04-30 at 8.49.47 AM.png" descr="Screen Shot 2018-04-30 at 8.49.47 AM.png"/>
          <p:cNvPicPr>
            <a:picLocks noChangeAspect="1"/>
          </p:cNvPicPr>
          <p:nvPr/>
        </p:nvPicPr>
        <p:blipFill>
          <a:blip r:embed="rId3">
            <a:extLst/>
          </a:blip>
          <a:stretch>
            <a:fillRect/>
          </a:stretch>
        </p:blipFill>
        <p:spPr>
          <a:xfrm>
            <a:off x="4039538" y="4159670"/>
            <a:ext cx="4925724" cy="494344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iv. The skills"/>
          <p:cNvSpPr txBox="1"/>
          <p:nvPr/>
        </p:nvSpPr>
        <p:spPr>
          <a:xfrm>
            <a:off x="5103719" y="4243087"/>
            <a:ext cx="2797362" cy="6849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utura Bold"/>
                <a:ea typeface="Futura Bold"/>
                <a:cs typeface="Futura Bold"/>
                <a:sym typeface="Futura Bold"/>
              </a:defRPr>
            </a:pPr>
            <a:r>
              <a:rPr>
                <a:latin typeface="Futura"/>
                <a:ea typeface="Futura"/>
                <a:cs typeface="Futura"/>
                <a:sym typeface="Futura"/>
              </a:rPr>
              <a:t>iv. The</a:t>
            </a:r>
            <a:r>
              <a:t> skills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3" name="amber.jpg" descr="amber.jpg"/>
          <p:cNvPicPr>
            <a:picLocks noChangeAspect="1"/>
          </p:cNvPicPr>
          <p:nvPr/>
        </p:nvPicPr>
        <p:blipFill>
          <a:blip r:embed="rId3">
            <a:extLst/>
          </a:blip>
          <a:srcRect l="15779" t="7690" r="15781" b="23873"/>
          <a:stretch>
            <a:fillRect/>
          </a:stretch>
        </p:blipFill>
        <p:spPr>
          <a:xfrm>
            <a:off x="950453" y="3837989"/>
            <a:ext cx="2082225" cy="2082117"/>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a:effectLst>
            <a:outerShdw sx="100000" sy="100000" kx="0" ky="0" algn="b" rotWithShape="0" blurRad="63500" dist="25400" dir="5400000">
              <a:srgbClr val="000000">
                <a:alpha val="50000"/>
              </a:srgbClr>
            </a:outerShdw>
          </a:effectLst>
        </p:spPr>
      </p:pic>
      <p:pic>
        <p:nvPicPr>
          <p:cNvPr id="324" name="jan.jpg" descr="jan.jpg"/>
          <p:cNvPicPr>
            <a:picLocks noChangeAspect="1"/>
          </p:cNvPicPr>
          <p:nvPr/>
        </p:nvPicPr>
        <p:blipFill>
          <a:blip r:embed="rId4">
            <a:extLst/>
          </a:blip>
          <a:srcRect l="13529" t="8095" r="13523" b="18955"/>
          <a:stretch>
            <a:fillRect/>
          </a:stretch>
        </p:blipFill>
        <p:spPr>
          <a:xfrm>
            <a:off x="9995087" y="3849386"/>
            <a:ext cx="2059260" cy="205932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7" y="0"/>
                </a:moveTo>
                <a:cubicBezTo>
                  <a:pt x="7319"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5" y="0"/>
                  <a:pt x="9837" y="0"/>
                </a:cubicBezTo>
                <a:close/>
              </a:path>
            </a:pathLst>
          </a:custGeom>
          <a:ln w="12700">
            <a:miter lim="400000"/>
          </a:ln>
          <a:effectLst>
            <a:outerShdw sx="100000" sy="100000" kx="0" ky="0" algn="b" rotWithShape="0" blurRad="63500" dist="25400" dir="5400000">
              <a:srgbClr val="000000">
                <a:alpha val="50000"/>
              </a:srgbClr>
            </a:outerShdw>
          </a:effectLst>
        </p:spPr>
      </p:pic>
      <p:pic>
        <p:nvPicPr>
          <p:cNvPr id="325" name="matt.jpg" descr="matt.jpg"/>
          <p:cNvPicPr>
            <a:picLocks noChangeAspect="1"/>
          </p:cNvPicPr>
          <p:nvPr/>
        </p:nvPicPr>
        <p:blipFill>
          <a:blip r:embed="rId5">
            <a:extLst/>
          </a:blip>
          <a:srcRect l="3216" t="3207" r="3203" b="3203"/>
          <a:stretch>
            <a:fillRect/>
          </a:stretch>
        </p:blipFill>
        <p:spPr>
          <a:xfrm>
            <a:off x="5484782" y="3849849"/>
            <a:ext cx="2058201" cy="2058396"/>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7" y="0"/>
                </a:moveTo>
                <a:cubicBezTo>
                  <a:pt x="7319" y="0"/>
                  <a:pt x="4803" y="1007"/>
                  <a:pt x="2882" y="3018"/>
                </a:cubicBezTo>
                <a:cubicBezTo>
                  <a:pt x="-961" y="7039"/>
                  <a:pt x="-961" y="13558"/>
                  <a:pt x="2882" y="17579"/>
                </a:cubicBezTo>
                <a:cubicBezTo>
                  <a:pt x="6724" y="21600"/>
                  <a:pt x="12954" y="21600"/>
                  <a:pt x="16796" y="17579"/>
                </a:cubicBezTo>
                <a:cubicBezTo>
                  <a:pt x="20639" y="13558"/>
                  <a:pt x="20639" y="7039"/>
                  <a:pt x="16796" y="3018"/>
                </a:cubicBezTo>
                <a:cubicBezTo>
                  <a:pt x="14875" y="1007"/>
                  <a:pt x="12355" y="0"/>
                  <a:pt x="9837" y="0"/>
                </a:cubicBezTo>
                <a:close/>
              </a:path>
            </a:pathLst>
          </a:custGeom>
          <a:ln w="12700">
            <a:miter lim="400000"/>
          </a:ln>
          <a:effectLst>
            <a:outerShdw sx="100000" sy="100000" kx="0" ky="0" algn="b" rotWithShape="0" blurRad="63500" dist="25400" dir="5400000">
              <a:srgbClr val="000000">
                <a:alpha val="50000"/>
              </a:srgbClr>
            </a:outerShdw>
          </a:effectLst>
        </p:spPr>
      </p:pic>
      <p:pic>
        <p:nvPicPr>
          <p:cNvPr id="326" name="russell.jpg" descr="russell.jpg"/>
          <p:cNvPicPr>
            <a:picLocks noChangeAspect="1"/>
          </p:cNvPicPr>
          <p:nvPr/>
        </p:nvPicPr>
        <p:blipFill>
          <a:blip r:embed="rId6">
            <a:extLst/>
          </a:blip>
          <a:srcRect l="26216" t="0" r="3909" b="31456"/>
          <a:stretch>
            <a:fillRect/>
          </a:stretch>
        </p:blipFill>
        <p:spPr>
          <a:xfrm>
            <a:off x="7741264" y="6939515"/>
            <a:ext cx="2068182" cy="2028784"/>
          </a:xfrm>
          <a:custGeom>
            <a:avLst/>
            <a:gdLst/>
            <a:ahLst/>
            <a:cxnLst>
              <a:cxn ang="0">
                <a:pos x="wd2" y="hd2"/>
              </a:cxn>
              <a:cxn ang="5400000">
                <a:pos x="wd2" y="hd2"/>
              </a:cxn>
              <a:cxn ang="10800000">
                <a:pos x="wd2" y="hd2"/>
              </a:cxn>
              <a:cxn ang="16200000">
                <a:pos x="wd2" y="hd2"/>
              </a:cxn>
            </a:cxnLst>
            <a:rect l="0" t="0" r="r" b="b"/>
            <a:pathLst>
              <a:path w="19679" h="20586" fill="norm" stroke="1" extrusionOk="0">
                <a:moveTo>
                  <a:pt x="8040" y="0"/>
                </a:moveTo>
                <a:cubicBezTo>
                  <a:pt x="6151" y="369"/>
                  <a:pt x="4342" y="1321"/>
                  <a:pt x="2881" y="2863"/>
                </a:cubicBezTo>
                <a:cubicBezTo>
                  <a:pt x="-961" y="6918"/>
                  <a:pt x="-961" y="13491"/>
                  <a:pt x="2881" y="17546"/>
                </a:cubicBezTo>
                <a:cubicBezTo>
                  <a:pt x="6723" y="21600"/>
                  <a:pt x="12955" y="21600"/>
                  <a:pt x="16797" y="17546"/>
                </a:cubicBezTo>
                <a:cubicBezTo>
                  <a:pt x="20639" y="13491"/>
                  <a:pt x="20639" y="6918"/>
                  <a:pt x="16797" y="2863"/>
                </a:cubicBezTo>
                <a:cubicBezTo>
                  <a:pt x="15336" y="1321"/>
                  <a:pt x="13527" y="369"/>
                  <a:pt x="11638" y="0"/>
                </a:cubicBezTo>
                <a:lnTo>
                  <a:pt x="8040" y="0"/>
                </a:lnTo>
                <a:close/>
              </a:path>
            </a:pathLst>
          </a:custGeom>
          <a:ln w="12700">
            <a:miter lim="400000"/>
          </a:ln>
          <a:effectLst>
            <a:outerShdw sx="100000" sy="100000" kx="0" ky="0" algn="b" rotWithShape="0" blurRad="63500" dist="25400" dir="5400000">
              <a:srgbClr val="000000">
                <a:alpha val="50000"/>
              </a:srgbClr>
            </a:outerShdw>
          </a:effectLst>
        </p:spPr>
      </p:pic>
      <p:pic>
        <p:nvPicPr>
          <p:cNvPr id="327" name="Screen Shot 2018-04-29 at 3.12.42 PM.png" descr="Screen Shot 2018-04-29 at 3.12.42 PM.png"/>
          <p:cNvPicPr>
            <a:picLocks noChangeAspect="1"/>
          </p:cNvPicPr>
          <p:nvPr/>
        </p:nvPicPr>
        <p:blipFill>
          <a:blip r:embed="rId7">
            <a:extLst/>
          </a:blip>
          <a:srcRect l="17162" t="13970" r="17159" b="13973"/>
          <a:stretch>
            <a:fillRect/>
          </a:stretch>
        </p:blipFill>
        <p:spPr>
          <a:xfrm>
            <a:off x="3284254" y="6897221"/>
            <a:ext cx="2000297" cy="2113296"/>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2" y="1006"/>
                  <a:pt x="2881" y="3017"/>
                </a:cubicBezTo>
                <a:cubicBezTo>
                  <a:pt x="-961" y="7038"/>
                  <a:pt x="-961" y="13557"/>
                  <a:pt x="2881" y="17578"/>
                </a:cubicBezTo>
                <a:cubicBezTo>
                  <a:pt x="6724" y="21600"/>
                  <a:pt x="12954" y="21600"/>
                  <a:pt x="16797" y="17578"/>
                </a:cubicBezTo>
                <a:cubicBezTo>
                  <a:pt x="20639" y="13557"/>
                  <a:pt x="20639" y="7038"/>
                  <a:pt x="16797" y="3017"/>
                </a:cubicBezTo>
                <a:cubicBezTo>
                  <a:pt x="14876" y="1006"/>
                  <a:pt x="12357" y="0"/>
                  <a:pt x="9839" y="0"/>
                </a:cubicBezTo>
                <a:close/>
              </a:path>
            </a:pathLst>
          </a:custGeom>
          <a:ln w="12700">
            <a:miter lim="400000"/>
          </a:ln>
          <a:effectLst>
            <a:outerShdw sx="100000" sy="100000" kx="0" ky="0" algn="b" rotWithShape="0" blurRad="63500" dist="25400" dir="5400000">
              <a:srgbClr val="000000">
                <a:alpha val="50000"/>
              </a:srgbClr>
            </a:outerShdw>
          </a:effectLst>
        </p:spPr>
      </p:pic>
      <p:sp>
        <p:nvSpPr>
          <p:cNvPr id="328" name="Amber Thomas"/>
          <p:cNvSpPr txBox="1"/>
          <p:nvPr/>
        </p:nvSpPr>
        <p:spPr>
          <a:xfrm>
            <a:off x="1136030" y="3155843"/>
            <a:ext cx="1783995"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800">
                <a:latin typeface="Avenir Next"/>
                <a:ea typeface="Avenir Next"/>
                <a:cs typeface="Avenir Next"/>
                <a:sym typeface="Avenir Next"/>
              </a:defRPr>
            </a:lvl1pPr>
          </a:lstStyle>
          <a:p>
            <a:pPr/>
            <a:r>
              <a:t>Amber Thomas</a:t>
            </a:r>
          </a:p>
        </p:txBody>
      </p:sp>
      <p:sp>
        <p:nvSpPr>
          <p:cNvPr id="329" name="Matt Daniels"/>
          <p:cNvSpPr txBox="1"/>
          <p:nvPr/>
        </p:nvSpPr>
        <p:spPr>
          <a:xfrm>
            <a:off x="5796940" y="3155843"/>
            <a:ext cx="150853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800">
                <a:latin typeface="Avenir Next"/>
                <a:ea typeface="Avenir Next"/>
                <a:cs typeface="Avenir Next"/>
                <a:sym typeface="Avenir Next"/>
              </a:defRPr>
            </a:lvl1pPr>
          </a:lstStyle>
          <a:p>
            <a:pPr/>
            <a:r>
              <a:t>Matt Daniels</a:t>
            </a:r>
          </a:p>
        </p:txBody>
      </p:sp>
      <p:sp>
        <p:nvSpPr>
          <p:cNvPr id="330" name="Jan Diehm"/>
          <p:cNvSpPr txBox="1"/>
          <p:nvPr/>
        </p:nvSpPr>
        <p:spPr>
          <a:xfrm>
            <a:off x="10407953" y="3155843"/>
            <a:ext cx="1294335"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800">
                <a:latin typeface="Avenir Next"/>
                <a:ea typeface="Avenir Next"/>
                <a:cs typeface="Avenir Next"/>
                <a:sym typeface="Avenir Next"/>
              </a:defRPr>
            </a:lvl1pPr>
          </a:lstStyle>
          <a:p>
            <a:pPr/>
            <a:r>
              <a:t>Jan Diehm</a:t>
            </a:r>
          </a:p>
        </p:txBody>
      </p:sp>
      <p:sp>
        <p:nvSpPr>
          <p:cNvPr id="331" name="Ilia Blinderman"/>
          <p:cNvSpPr txBox="1"/>
          <p:nvPr/>
        </p:nvSpPr>
        <p:spPr>
          <a:xfrm>
            <a:off x="3446355" y="6234090"/>
            <a:ext cx="1796568"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800">
                <a:latin typeface="Avenir Next"/>
                <a:ea typeface="Avenir Next"/>
                <a:cs typeface="Avenir Next"/>
                <a:sym typeface="Avenir Next"/>
              </a:defRPr>
            </a:lvl1pPr>
          </a:lstStyle>
          <a:p>
            <a:pPr/>
            <a:r>
              <a:t>Ilia Blinderman</a:t>
            </a:r>
          </a:p>
        </p:txBody>
      </p:sp>
      <p:sp>
        <p:nvSpPr>
          <p:cNvPr id="332" name="Russell Goldenberg"/>
          <p:cNvSpPr txBox="1"/>
          <p:nvPr/>
        </p:nvSpPr>
        <p:spPr>
          <a:xfrm>
            <a:off x="7689847" y="6234090"/>
            <a:ext cx="2288516"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800">
                <a:latin typeface="Avenir Next"/>
                <a:ea typeface="Avenir Next"/>
                <a:cs typeface="Avenir Next"/>
                <a:sym typeface="Avenir Next"/>
              </a:defRPr>
            </a:lvl1pPr>
          </a:lstStyle>
          <a:p>
            <a:pPr/>
            <a:r>
              <a:t>Russell Goldenberg</a:t>
            </a:r>
          </a:p>
        </p:txBody>
      </p:sp>
      <p:sp>
        <p:nvSpPr>
          <p:cNvPr id="333"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34"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8" name="Screen Shot 2018-04-30 at 9.14.47 AM.png" descr="Screen Shot 2018-04-30 at 9.14.47 AM.png"/>
          <p:cNvPicPr>
            <a:picLocks noChangeAspect="1"/>
          </p:cNvPicPr>
          <p:nvPr/>
        </p:nvPicPr>
        <p:blipFill>
          <a:blip r:embed="rId3">
            <a:extLst/>
          </a:blip>
          <a:stretch>
            <a:fillRect/>
          </a:stretch>
        </p:blipFill>
        <p:spPr>
          <a:xfrm>
            <a:off x="1524998" y="827876"/>
            <a:ext cx="9626599" cy="8097848"/>
          </a:xfrm>
          <a:prstGeom prst="rect">
            <a:avLst/>
          </a:prstGeom>
          <a:ln w="12700">
            <a:miter lim="400000"/>
          </a:ln>
        </p:spPr>
      </p:pic>
      <p:sp>
        <p:nvSpPr>
          <p:cNvPr id="339"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40"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Lexical shifts, substantive changes, and continuity in…"/>
          <p:cNvSpPr txBox="1"/>
          <p:nvPr/>
        </p:nvSpPr>
        <p:spPr>
          <a:xfrm>
            <a:off x="749843" y="1105358"/>
            <a:ext cx="7419530" cy="9768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2400">
                <a:latin typeface="Futura"/>
                <a:ea typeface="Futura"/>
                <a:cs typeface="Futura"/>
                <a:sym typeface="Futura"/>
              </a:defRPr>
            </a:pPr>
            <a:r>
              <a:t>Lexical shifts, substantive changes, and continuity in </a:t>
            </a:r>
          </a:p>
          <a:p>
            <a:pPr algn="l" defTabSz="457200">
              <a:lnSpc>
                <a:spcPct val="117999"/>
              </a:lnSpc>
              <a:defRPr sz="2400">
                <a:latin typeface="Futura"/>
                <a:ea typeface="Futura"/>
                <a:cs typeface="Futura"/>
                <a:sym typeface="Futura"/>
              </a:defRPr>
            </a:pPr>
            <a:r>
              <a:t>State of the Union discourse, 1790–2014</a:t>
            </a:r>
          </a:p>
        </p:txBody>
      </p:sp>
      <p:sp>
        <p:nvSpPr>
          <p:cNvPr id="345"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46"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pic>
        <p:nvPicPr>
          <p:cNvPr id="347" name="Screen Shot 2018-04-30 at 8.56.21 AM.png" descr="Screen Shot 2018-04-30 at 8.56.21 AM.png"/>
          <p:cNvPicPr>
            <a:picLocks noChangeAspect="1"/>
          </p:cNvPicPr>
          <p:nvPr/>
        </p:nvPicPr>
        <p:blipFill>
          <a:blip r:embed="rId3">
            <a:extLst/>
          </a:blip>
          <a:stretch>
            <a:fillRect/>
          </a:stretch>
        </p:blipFill>
        <p:spPr>
          <a:xfrm>
            <a:off x="321342" y="2584208"/>
            <a:ext cx="12362116" cy="683269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Lexical shifts, substantive changes, and continuity in…"/>
          <p:cNvSpPr txBox="1"/>
          <p:nvPr/>
        </p:nvSpPr>
        <p:spPr>
          <a:xfrm>
            <a:off x="749844" y="1105358"/>
            <a:ext cx="7419529" cy="9768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2400">
                <a:latin typeface="Futura"/>
                <a:ea typeface="Futura"/>
                <a:cs typeface="Futura"/>
                <a:sym typeface="Futura"/>
              </a:defRPr>
            </a:pPr>
            <a:r>
              <a:t>Lexical shifts, substantive changes, and continuity in </a:t>
            </a:r>
          </a:p>
          <a:p>
            <a:pPr algn="l" defTabSz="457200">
              <a:lnSpc>
                <a:spcPct val="117999"/>
              </a:lnSpc>
              <a:defRPr sz="2400">
                <a:latin typeface="Futura"/>
                <a:ea typeface="Futura"/>
                <a:cs typeface="Futura"/>
                <a:sym typeface="Futura"/>
              </a:defRPr>
            </a:pPr>
            <a:r>
              <a:t>State of the Union discourse, 1790–2014</a:t>
            </a:r>
          </a:p>
        </p:txBody>
      </p:sp>
      <p:sp>
        <p:nvSpPr>
          <p:cNvPr id="352"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53"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pic>
        <p:nvPicPr>
          <p:cNvPr id="354" name="Screen Shot 2018-04-30 at 9.17.18 AM.png" descr="Screen Shot 2018-04-30 at 9.17.18 AM.png"/>
          <p:cNvPicPr>
            <a:picLocks noChangeAspect="1"/>
          </p:cNvPicPr>
          <p:nvPr/>
        </p:nvPicPr>
        <p:blipFill>
          <a:blip r:embed="rId2">
            <a:extLst/>
          </a:blip>
          <a:stretch>
            <a:fillRect/>
          </a:stretch>
        </p:blipFill>
        <p:spPr>
          <a:xfrm>
            <a:off x="2059687" y="2923885"/>
            <a:ext cx="8404367" cy="638398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57"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pic>
        <p:nvPicPr>
          <p:cNvPr id="358" name="Screen Shot 2018-04-30 at 9.18.30 AM.png" descr="Screen Shot 2018-04-30 at 9.18.30 AM.png"/>
          <p:cNvPicPr>
            <a:picLocks noChangeAspect="1"/>
          </p:cNvPicPr>
          <p:nvPr/>
        </p:nvPicPr>
        <p:blipFill>
          <a:blip r:embed="rId3">
            <a:extLst/>
          </a:blip>
          <a:srcRect l="0" t="0" r="0" b="40671"/>
          <a:stretch>
            <a:fillRect/>
          </a:stretch>
        </p:blipFill>
        <p:spPr>
          <a:xfrm>
            <a:off x="1776412" y="3289300"/>
            <a:ext cx="9451889" cy="418039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63"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pic>
        <p:nvPicPr>
          <p:cNvPr id="364" name="Screen Shot 2018-04-30 at 9.27.06 AM.png" descr="Screen Shot 2018-04-30 at 9.27.06 AM.png"/>
          <p:cNvPicPr>
            <a:picLocks noChangeAspect="1"/>
          </p:cNvPicPr>
          <p:nvPr/>
        </p:nvPicPr>
        <p:blipFill>
          <a:blip r:embed="rId2">
            <a:extLst/>
          </a:blip>
          <a:stretch>
            <a:fillRect/>
          </a:stretch>
        </p:blipFill>
        <p:spPr>
          <a:xfrm>
            <a:off x="231263" y="4070371"/>
            <a:ext cx="13004801" cy="4532156"/>
          </a:xfrm>
          <a:prstGeom prst="rect">
            <a:avLst/>
          </a:prstGeom>
          <a:ln w="12700">
            <a:miter lim="400000"/>
          </a:ln>
        </p:spPr>
      </p:pic>
      <p:sp>
        <p:nvSpPr>
          <p:cNvPr id="365" name="Dissecting Trump's Most Rabid Online Following"/>
          <p:cNvSpPr txBox="1"/>
          <p:nvPr/>
        </p:nvSpPr>
        <p:spPr>
          <a:xfrm>
            <a:off x="993843" y="2899004"/>
            <a:ext cx="10043667"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Dissecting Trump's Most Rabid Online Following</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68"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sp>
        <p:nvSpPr>
          <p:cNvPr id="369" name="Dissecting Trump's Most Rabid Online Following"/>
          <p:cNvSpPr txBox="1"/>
          <p:nvPr/>
        </p:nvSpPr>
        <p:spPr>
          <a:xfrm>
            <a:off x="993843" y="2899004"/>
            <a:ext cx="10043667"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Dissecting Trump's Most Rabid Online Following</a:t>
            </a:r>
          </a:p>
        </p:txBody>
      </p:sp>
      <p:pic>
        <p:nvPicPr>
          <p:cNvPr id="370" name="Screen Shot 2018-04-30 at 9.29.01 AM.png" descr="Screen Shot 2018-04-30 at 9.29.01 AM.png"/>
          <p:cNvPicPr>
            <a:picLocks noChangeAspect="1"/>
          </p:cNvPicPr>
          <p:nvPr/>
        </p:nvPicPr>
        <p:blipFill>
          <a:blip r:embed="rId2">
            <a:extLst/>
          </a:blip>
          <a:stretch>
            <a:fillRect/>
          </a:stretch>
        </p:blipFill>
        <p:spPr>
          <a:xfrm>
            <a:off x="2173176" y="5223384"/>
            <a:ext cx="3048001" cy="2743201"/>
          </a:xfrm>
          <a:prstGeom prst="rect">
            <a:avLst/>
          </a:prstGeom>
          <a:ln w="12700">
            <a:miter lim="400000"/>
          </a:ln>
        </p:spPr>
      </p:pic>
      <p:pic>
        <p:nvPicPr>
          <p:cNvPr id="371" name="Screen Shot 2018-04-30 at 9.29.05 AM.png" descr="Screen Shot 2018-04-30 at 9.29.05 AM.png"/>
          <p:cNvPicPr>
            <a:picLocks noChangeAspect="1"/>
          </p:cNvPicPr>
          <p:nvPr/>
        </p:nvPicPr>
        <p:blipFill>
          <a:blip r:embed="rId3">
            <a:extLst/>
          </a:blip>
          <a:stretch>
            <a:fillRect/>
          </a:stretch>
        </p:blipFill>
        <p:spPr>
          <a:xfrm>
            <a:off x="7789662" y="5032884"/>
            <a:ext cx="2959101" cy="29337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My background"/>
          <p:cNvSpPr txBox="1"/>
          <p:nvPr/>
        </p:nvSpPr>
        <p:spPr>
          <a:xfrm>
            <a:off x="8859403" y="1105358"/>
            <a:ext cx="3438600"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My background</a:t>
            </a:r>
          </a:p>
        </p:txBody>
      </p:sp>
      <p:sp>
        <p:nvSpPr>
          <p:cNvPr id="137" name="McGill, BA ‘11- Psych &amp; Poli Sci"/>
          <p:cNvSpPr txBox="1"/>
          <p:nvPr/>
        </p:nvSpPr>
        <p:spPr>
          <a:xfrm>
            <a:off x="998252" y="3105150"/>
            <a:ext cx="433730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McGill, BA ‘11- Psych &amp; Poli Sci</a:t>
            </a:r>
          </a:p>
        </p:txBody>
      </p:sp>
      <p:sp>
        <p:nvSpPr>
          <p:cNvPr id="138" name="Education"/>
          <p:cNvSpPr txBox="1"/>
          <p:nvPr/>
        </p:nvSpPr>
        <p:spPr>
          <a:xfrm>
            <a:off x="963401" y="2134058"/>
            <a:ext cx="2152502"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Education</a:t>
            </a:r>
          </a:p>
        </p:txBody>
      </p:sp>
      <p:sp>
        <p:nvSpPr>
          <p:cNvPr id="139" name="McGill, MSc ‘13 - Psychiatry"/>
          <p:cNvSpPr txBox="1"/>
          <p:nvPr/>
        </p:nvSpPr>
        <p:spPr>
          <a:xfrm>
            <a:off x="998252" y="3867150"/>
            <a:ext cx="385937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McGill, MSc ‘13 - Psychiatry</a:t>
            </a:r>
          </a:p>
        </p:txBody>
      </p:sp>
      <p:sp>
        <p:nvSpPr>
          <p:cNvPr id="140" name="Columbia Lede, ‘14"/>
          <p:cNvSpPr txBox="1"/>
          <p:nvPr/>
        </p:nvSpPr>
        <p:spPr>
          <a:xfrm>
            <a:off x="985552" y="4616450"/>
            <a:ext cx="280903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Columbia Lede, ‘14</a:t>
            </a:r>
          </a:p>
        </p:txBody>
      </p:sp>
      <p:sp>
        <p:nvSpPr>
          <p:cNvPr id="141" name="Work"/>
          <p:cNvSpPr txBox="1"/>
          <p:nvPr/>
        </p:nvSpPr>
        <p:spPr>
          <a:xfrm>
            <a:off x="963401" y="5550358"/>
            <a:ext cx="1251274"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Work</a:t>
            </a:r>
          </a:p>
        </p:txBody>
      </p:sp>
      <p:sp>
        <p:nvSpPr>
          <p:cNvPr id="142" name="Academic editor, ’13-‘14"/>
          <p:cNvSpPr txBox="1"/>
          <p:nvPr/>
        </p:nvSpPr>
        <p:spPr>
          <a:xfrm>
            <a:off x="998252" y="6534150"/>
            <a:ext cx="349422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Academic editor, ’13-‘14</a:t>
            </a:r>
          </a:p>
        </p:txBody>
      </p:sp>
      <p:sp>
        <p:nvSpPr>
          <p:cNvPr id="143" name="Freelance writer, ’13-‘15"/>
          <p:cNvSpPr txBox="1"/>
          <p:nvPr/>
        </p:nvSpPr>
        <p:spPr>
          <a:xfrm>
            <a:off x="998252" y="7169150"/>
            <a:ext cx="341101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Freelance writer, ’13-‘15</a:t>
            </a:r>
          </a:p>
        </p:txBody>
      </p:sp>
      <p:sp>
        <p:nvSpPr>
          <p:cNvPr id="144" name="Freelance data journalist, ‘15"/>
          <p:cNvSpPr txBox="1"/>
          <p:nvPr/>
        </p:nvSpPr>
        <p:spPr>
          <a:xfrm>
            <a:off x="998252" y="7804150"/>
            <a:ext cx="40767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Freelance data journalist, ‘15</a:t>
            </a:r>
          </a:p>
        </p:txBody>
      </p:sp>
      <p:sp>
        <p:nvSpPr>
          <p:cNvPr id="145" name="Line"/>
          <p:cNvSpPr/>
          <p:nvPr/>
        </p:nvSpPr>
        <p:spPr>
          <a:xfrm>
            <a:off x="8849065" y="1865243"/>
            <a:ext cx="3494228" cy="1"/>
          </a:xfrm>
          <a:prstGeom prst="line">
            <a:avLst/>
          </a:prstGeom>
          <a:ln w="25400">
            <a:solidFill>
              <a:srgbClr val="000000"/>
            </a:solidFill>
            <a:miter lim="400000"/>
          </a:ln>
        </p:spPr>
        <p:txBody>
          <a:bodyPr lIns="50800" tIns="50800" rIns="50800" bIns="50800" anchor="ctr"/>
          <a:lstStyle/>
          <a:p>
            <a:pPr>
              <a:defRPr sz="2400"/>
            </a:pPr>
          </a:p>
        </p:txBody>
      </p:sp>
      <p:sp>
        <p:nvSpPr>
          <p:cNvPr id="146" name="The Pudding - Journalist-Engineer, ‘16"/>
          <p:cNvSpPr txBox="1"/>
          <p:nvPr/>
        </p:nvSpPr>
        <p:spPr>
          <a:xfrm>
            <a:off x="998252" y="8439150"/>
            <a:ext cx="539069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The Pudding - Journalist-Engineer, ‘16</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iv. The skills"/>
          <p:cNvSpPr txBox="1"/>
          <p:nvPr/>
        </p:nvSpPr>
        <p:spPr>
          <a:xfrm>
            <a:off x="9688698" y="1105358"/>
            <a:ext cx="2520405"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iv. The skills</a:t>
            </a:r>
          </a:p>
        </p:txBody>
      </p:sp>
      <p:sp>
        <p:nvSpPr>
          <p:cNvPr id="374" name="Line"/>
          <p:cNvSpPr/>
          <p:nvPr/>
        </p:nvSpPr>
        <p:spPr>
          <a:xfrm>
            <a:off x="9683524" y="1865243"/>
            <a:ext cx="2530754" cy="1"/>
          </a:xfrm>
          <a:prstGeom prst="line">
            <a:avLst/>
          </a:prstGeom>
          <a:ln w="25400">
            <a:solidFill>
              <a:srgbClr val="000000"/>
            </a:solidFill>
            <a:miter lim="400000"/>
          </a:ln>
        </p:spPr>
        <p:txBody>
          <a:bodyPr lIns="50800" tIns="50800" rIns="50800" bIns="50800" anchor="ctr"/>
          <a:lstStyle/>
          <a:p>
            <a:pPr>
              <a:defRPr sz="2400"/>
            </a:pPr>
          </a:p>
        </p:txBody>
      </p:sp>
      <p:sp>
        <p:nvSpPr>
          <p:cNvPr id="375" name="Dissecting Trump's Most Rabid Online Following"/>
          <p:cNvSpPr txBox="1"/>
          <p:nvPr/>
        </p:nvSpPr>
        <p:spPr>
          <a:xfrm>
            <a:off x="993843" y="2899004"/>
            <a:ext cx="10043667"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Dissecting Trump's Most Rabid Online Following</a:t>
            </a:r>
          </a:p>
        </p:txBody>
      </p:sp>
      <p:pic>
        <p:nvPicPr>
          <p:cNvPr id="376" name="Screen Shot 2018-04-30 at 9.29.09 AM.png" descr="Screen Shot 2018-04-30 at 9.29.09 AM.png"/>
          <p:cNvPicPr>
            <a:picLocks noChangeAspect="1"/>
          </p:cNvPicPr>
          <p:nvPr/>
        </p:nvPicPr>
        <p:blipFill>
          <a:blip r:embed="rId3">
            <a:extLst/>
          </a:blip>
          <a:stretch>
            <a:fillRect/>
          </a:stretch>
        </p:blipFill>
        <p:spPr>
          <a:xfrm>
            <a:off x="2408038" y="5600699"/>
            <a:ext cx="3302001" cy="2794001"/>
          </a:xfrm>
          <a:prstGeom prst="rect">
            <a:avLst/>
          </a:prstGeom>
          <a:ln w="12700">
            <a:miter lim="400000"/>
          </a:ln>
        </p:spPr>
      </p:pic>
      <p:pic>
        <p:nvPicPr>
          <p:cNvPr id="377" name="Screen Shot 2018-04-30 at 9.29.13 AM.png" descr="Screen Shot 2018-04-30 at 9.29.13 AM.png"/>
          <p:cNvPicPr>
            <a:picLocks noChangeAspect="1"/>
          </p:cNvPicPr>
          <p:nvPr/>
        </p:nvPicPr>
        <p:blipFill>
          <a:blip r:embed="rId4">
            <a:extLst/>
          </a:blip>
          <a:stretch>
            <a:fillRect/>
          </a:stretch>
        </p:blipFill>
        <p:spPr>
          <a:xfrm>
            <a:off x="7335928" y="5600699"/>
            <a:ext cx="3302001" cy="31496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v. Some reservations"/>
          <p:cNvSpPr txBox="1"/>
          <p:nvPr/>
        </p:nvSpPr>
        <p:spPr>
          <a:xfrm>
            <a:off x="4029778" y="4243087"/>
            <a:ext cx="4945244" cy="6849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Futura Bold"/>
                <a:ea typeface="Futura Bold"/>
                <a:cs typeface="Futura Bold"/>
                <a:sym typeface="Futura Bold"/>
              </a:defRPr>
            </a:pPr>
            <a:r>
              <a:rPr>
                <a:latin typeface="Futura"/>
                <a:ea typeface="Futura"/>
                <a:cs typeface="Futura"/>
                <a:sym typeface="Futura"/>
              </a:rPr>
              <a:t>v. Some </a:t>
            </a:r>
            <a:r>
              <a:t>reservations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3" name="Screen Shot 2018-04-30 at 9.34.25 AM.png" descr="Screen Shot 2018-04-30 at 9.34.25 AM.png"/>
          <p:cNvPicPr>
            <a:picLocks noChangeAspect="1"/>
          </p:cNvPicPr>
          <p:nvPr/>
        </p:nvPicPr>
        <p:blipFill>
          <a:blip r:embed="rId2">
            <a:extLst/>
          </a:blip>
          <a:stretch>
            <a:fillRect/>
          </a:stretch>
        </p:blipFill>
        <p:spPr>
          <a:xfrm>
            <a:off x="1963698" y="7304866"/>
            <a:ext cx="9077404" cy="2028821"/>
          </a:xfrm>
          <a:prstGeom prst="rect">
            <a:avLst/>
          </a:prstGeom>
          <a:ln w="12700">
            <a:miter lim="400000"/>
          </a:ln>
        </p:spPr>
      </p:pic>
      <p:sp>
        <p:nvSpPr>
          <p:cNvPr id="384" name="v. Some reservations"/>
          <p:cNvSpPr txBox="1"/>
          <p:nvPr/>
        </p:nvSpPr>
        <p:spPr>
          <a:xfrm>
            <a:off x="7815250" y="1105358"/>
            <a:ext cx="4393853"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v. Some reservations</a:t>
            </a:r>
          </a:p>
        </p:txBody>
      </p:sp>
      <p:sp>
        <p:nvSpPr>
          <p:cNvPr id="385" name="Line"/>
          <p:cNvSpPr/>
          <p:nvPr/>
        </p:nvSpPr>
        <p:spPr>
          <a:xfrm>
            <a:off x="7820424" y="1865243"/>
            <a:ext cx="4393853" cy="1"/>
          </a:xfrm>
          <a:prstGeom prst="line">
            <a:avLst/>
          </a:prstGeom>
          <a:ln w="25400">
            <a:solidFill>
              <a:srgbClr val="000000"/>
            </a:solidFill>
            <a:miter lim="400000"/>
          </a:ln>
        </p:spPr>
        <p:txBody>
          <a:bodyPr lIns="50800" tIns="50800" rIns="50800" bIns="50800" anchor="ctr"/>
          <a:lstStyle/>
          <a:p>
            <a:pPr>
              <a:defRPr sz="2400"/>
            </a:pPr>
          </a:p>
        </p:txBody>
      </p:sp>
      <p:sp>
        <p:nvSpPr>
          <p:cNvPr id="386" name="There is no IRB"/>
          <p:cNvSpPr txBox="1"/>
          <p:nvPr/>
        </p:nvSpPr>
        <p:spPr>
          <a:xfrm>
            <a:off x="993843" y="2899004"/>
            <a:ext cx="3187900"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There is no IRB</a:t>
            </a:r>
          </a:p>
        </p:txBody>
      </p:sp>
      <p:pic>
        <p:nvPicPr>
          <p:cNvPr id="387" name="Screen Shot 2018-04-30 at 9.33.51 AM.png" descr="Screen Shot 2018-04-30 at 9.33.51 AM.png"/>
          <p:cNvPicPr>
            <a:picLocks noChangeAspect="1"/>
          </p:cNvPicPr>
          <p:nvPr/>
        </p:nvPicPr>
        <p:blipFill>
          <a:blip r:embed="rId3">
            <a:extLst/>
          </a:blip>
          <a:stretch>
            <a:fillRect/>
          </a:stretch>
        </p:blipFill>
        <p:spPr>
          <a:xfrm>
            <a:off x="3193767" y="3785310"/>
            <a:ext cx="7054858" cy="1815390"/>
          </a:xfrm>
          <a:prstGeom prst="rect">
            <a:avLst/>
          </a:prstGeom>
          <a:ln w="12700">
            <a:miter lim="400000"/>
          </a:ln>
        </p:spPr>
      </p:pic>
      <p:pic>
        <p:nvPicPr>
          <p:cNvPr id="388" name="Screen Shot 2018-04-30 at 9.34.08 AM.png" descr="Screen Shot 2018-04-30 at 9.34.08 AM.png"/>
          <p:cNvPicPr>
            <a:picLocks noChangeAspect="1"/>
          </p:cNvPicPr>
          <p:nvPr/>
        </p:nvPicPr>
        <p:blipFill>
          <a:blip r:embed="rId4">
            <a:extLst/>
          </a:blip>
          <a:stretch>
            <a:fillRect/>
          </a:stretch>
        </p:blipFill>
        <p:spPr>
          <a:xfrm>
            <a:off x="3193767" y="5549899"/>
            <a:ext cx="7210231" cy="20288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What we do"/>
          <p:cNvSpPr txBox="1"/>
          <p:nvPr/>
        </p:nvSpPr>
        <p:spPr>
          <a:xfrm>
            <a:off x="9529080" y="1105358"/>
            <a:ext cx="2680023"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What we do</a:t>
            </a:r>
          </a:p>
        </p:txBody>
      </p:sp>
      <p:sp>
        <p:nvSpPr>
          <p:cNvPr id="151" name="Line"/>
          <p:cNvSpPr/>
          <p:nvPr/>
        </p:nvSpPr>
        <p:spPr>
          <a:xfrm>
            <a:off x="9534255" y="1865243"/>
            <a:ext cx="2680023" cy="1"/>
          </a:xfrm>
          <a:prstGeom prst="line">
            <a:avLst/>
          </a:prstGeom>
          <a:ln w="25400">
            <a:solidFill>
              <a:srgbClr val="000000"/>
            </a:solidFill>
            <a:miter lim="400000"/>
          </a:ln>
        </p:spPr>
        <p:txBody>
          <a:bodyPr lIns="50800" tIns="50800" rIns="50800" bIns="50800" anchor="ctr"/>
          <a:lstStyle/>
          <a:p>
            <a:pPr>
              <a:defRPr sz="2400"/>
            </a:pPr>
          </a:p>
        </p:txBody>
      </p:sp>
      <p:sp>
        <p:nvSpPr>
          <p:cNvPr id="152" name="The Pudding - Mission"/>
          <p:cNvSpPr txBox="1"/>
          <p:nvPr/>
        </p:nvSpPr>
        <p:spPr>
          <a:xfrm>
            <a:off x="993843" y="2772004"/>
            <a:ext cx="4607720" cy="684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Futura"/>
                <a:ea typeface="Futura"/>
                <a:cs typeface="Futura"/>
                <a:sym typeface="Futura"/>
              </a:defRPr>
            </a:lvl1pPr>
          </a:lstStyle>
          <a:p>
            <a:pPr/>
            <a:r>
              <a:t>The Pudding - Mission</a:t>
            </a:r>
          </a:p>
        </p:txBody>
      </p:sp>
      <p:sp>
        <p:nvSpPr>
          <p:cNvPr id="153" name="Tell stories that are worthy of debate/discourse"/>
          <p:cNvSpPr txBox="1"/>
          <p:nvPr/>
        </p:nvSpPr>
        <p:spPr>
          <a:xfrm>
            <a:off x="1072003" y="4047895"/>
            <a:ext cx="660288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Tell stories that are worthy of debate/discourse</a:t>
            </a:r>
          </a:p>
        </p:txBody>
      </p:sp>
      <p:sp>
        <p:nvSpPr>
          <p:cNvPr id="154" name="Aim for shelf life"/>
          <p:cNvSpPr txBox="1"/>
          <p:nvPr/>
        </p:nvSpPr>
        <p:spPr>
          <a:xfrm>
            <a:off x="1072003" y="5571895"/>
            <a:ext cx="236616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Aim for shelf life</a:t>
            </a:r>
          </a:p>
        </p:txBody>
      </p:sp>
      <p:sp>
        <p:nvSpPr>
          <p:cNvPr id="155" name="Show, don’t tell"/>
          <p:cNvSpPr txBox="1"/>
          <p:nvPr/>
        </p:nvSpPr>
        <p:spPr>
          <a:xfrm>
            <a:off x="1072003" y="7095895"/>
            <a:ext cx="223540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Avenir Next"/>
                <a:ea typeface="Avenir Next"/>
                <a:cs typeface="Avenir Next"/>
                <a:sym typeface="Avenir Next"/>
              </a:defRPr>
            </a:lvl1pPr>
          </a:lstStyle>
          <a:p>
            <a:pPr/>
            <a:r>
              <a:t>Show, don’t tell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Our Projects"/>
          <p:cNvSpPr txBox="1"/>
          <p:nvPr/>
        </p:nvSpPr>
        <p:spPr>
          <a:xfrm>
            <a:off x="9541135" y="1105358"/>
            <a:ext cx="2667968" cy="6848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Futura"/>
                <a:ea typeface="Futura"/>
                <a:cs typeface="Futura"/>
                <a:sym typeface="Futura"/>
              </a:defRPr>
            </a:lvl1pPr>
          </a:lstStyle>
          <a:p>
            <a:pPr/>
            <a:r>
              <a:t>Our Projects</a:t>
            </a:r>
          </a:p>
        </p:txBody>
      </p:sp>
      <p:sp>
        <p:nvSpPr>
          <p:cNvPr id="160" name="Line"/>
          <p:cNvSpPr/>
          <p:nvPr/>
        </p:nvSpPr>
        <p:spPr>
          <a:xfrm>
            <a:off x="9535960" y="1865243"/>
            <a:ext cx="2678318" cy="1"/>
          </a:xfrm>
          <a:prstGeom prst="line">
            <a:avLst/>
          </a:prstGeom>
          <a:ln w="25400">
            <a:solidFill>
              <a:srgbClr val="000000"/>
            </a:solidFill>
            <a:miter lim="400000"/>
          </a:ln>
        </p:spPr>
        <p:txBody>
          <a:bodyPr lIns="50800" tIns="50800" rIns="50800" bIns="50800" anchor="ctr"/>
          <a:lstStyle/>
          <a:p>
            <a:pPr>
              <a:defRPr sz="2400"/>
            </a:pPr>
          </a:p>
        </p:txBody>
      </p:sp>
      <p:pic>
        <p:nvPicPr>
          <p:cNvPr id="161" name="Screen Shot 2018-04-29 at 3.34.23 PM.png" descr="Screen Shot 2018-04-29 at 3.34.23 PM.png"/>
          <p:cNvPicPr>
            <a:picLocks noChangeAspect="1"/>
          </p:cNvPicPr>
          <p:nvPr/>
        </p:nvPicPr>
        <p:blipFill>
          <a:blip r:embed="rId2">
            <a:extLst/>
          </a:blip>
          <a:stretch>
            <a:fillRect/>
          </a:stretch>
        </p:blipFill>
        <p:spPr>
          <a:xfrm>
            <a:off x="719232" y="2746478"/>
            <a:ext cx="4159876" cy="2165416"/>
          </a:xfrm>
          <a:prstGeom prst="rect">
            <a:avLst/>
          </a:prstGeom>
          <a:ln w="12700">
            <a:miter lim="400000"/>
          </a:ln>
        </p:spPr>
      </p:pic>
      <p:pic>
        <p:nvPicPr>
          <p:cNvPr id="162" name="Screen Shot 2018-04-29 at 3.35.39 PM.png" descr="Screen Shot 2018-04-29 at 3.35.39 PM.png"/>
          <p:cNvPicPr>
            <a:picLocks noChangeAspect="1"/>
          </p:cNvPicPr>
          <p:nvPr/>
        </p:nvPicPr>
        <p:blipFill>
          <a:blip r:embed="rId3">
            <a:extLst/>
          </a:blip>
          <a:stretch>
            <a:fillRect/>
          </a:stretch>
        </p:blipFill>
        <p:spPr>
          <a:xfrm>
            <a:off x="5704235" y="2537545"/>
            <a:ext cx="2401073" cy="2322090"/>
          </a:xfrm>
          <a:prstGeom prst="rect">
            <a:avLst/>
          </a:prstGeom>
          <a:ln w="12700">
            <a:miter lim="400000"/>
          </a:ln>
        </p:spPr>
      </p:pic>
      <p:pic>
        <p:nvPicPr>
          <p:cNvPr id="163" name="Screen Shot 2018-04-29 at 3.37.09 PM.png" descr="Screen Shot 2018-04-29 at 3.37.09 PM.png"/>
          <p:cNvPicPr>
            <a:picLocks noChangeAspect="1"/>
          </p:cNvPicPr>
          <p:nvPr/>
        </p:nvPicPr>
        <p:blipFill>
          <a:blip r:embed="rId4">
            <a:extLst/>
          </a:blip>
          <a:stretch>
            <a:fillRect/>
          </a:stretch>
        </p:blipFill>
        <p:spPr>
          <a:xfrm>
            <a:off x="9436087" y="2552067"/>
            <a:ext cx="2678318" cy="2228023"/>
          </a:xfrm>
          <a:prstGeom prst="rect">
            <a:avLst/>
          </a:prstGeom>
          <a:ln w="12700">
            <a:miter lim="400000"/>
          </a:ln>
        </p:spPr>
      </p:pic>
      <p:pic>
        <p:nvPicPr>
          <p:cNvPr id="164" name="Screen Shot 2018-04-29 at 3.38.00 PM.png" descr="Screen Shot 2018-04-29 at 3.38.00 PM.png"/>
          <p:cNvPicPr>
            <a:picLocks noChangeAspect="1"/>
          </p:cNvPicPr>
          <p:nvPr/>
        </p:nvPicPr>
        <p:blipFill>
          <a:blip r:embed="rId5">
            <a:extLst/>
          </a:blip>
          <a:stretch>
            <a:fillRect/>
          </a:stretch>
        </p:blipFill>
        <p:spPr>
          <a:xfrm>
            <a:off x="2558969" y="6122833"/>
            <a:ext cx="4038924" cy="1834548"/>
          </a:xfrm>
          <a:prstGeom prst="rect">
            <a:avLst/>
          </a:prstGeom>
          <a:ln w="12700">
            <a:miter lim="400000"/>
          </a:ln>
        </p:spPr>
      </p:pic>
      <p:pic>
        <p:nvPicPr>
          <p:cNvPr id="165" name="Screen Shot 2018-04-29 at 3.38.59 PM.png" descr="Screen Shot 2018-04-29 at 3.38.59 PM.png"/>
          <p:cNvPicPr>
            <a:picLocks noChangeAspect="1"/>
          </p:cNvPicPr>
          <p:nvPr/>
        </p:nvPicPr>
        <p:blipFill>
          <a:blip r:embed="rId6">
            <a:extLst/>
          </a:blip>
          <a:stretch>
            <a:fillRect/>
          </a:stretch>
        </p:blipFill>
        <p:spPr>
          <a:xfrm>
            <a:off x="6922232" y="6254542"/>
            <a:ext cx="3523599" cy="157112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Who has the largest vocabulary…"/>
          <p:cNvSpPr txBox="1"/>
          <p:nvPr/>
        </p:nvSpPr>
        <p:spPr>
          <a:xfrm>
            <a:off x="1749196" y="3987800"/>
            <a:ext cx="9506408"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Avenir Next"/>
                <a:ea typeface="Avenir Next"/>
                <a:cs typeface="Avenir Next"/>
                <a:sym typeface="Avenir Next"/>
              </a:defRPr>
            </a:pPr>
            <a:r>
              <a:t>Who has the </a:t>
            </a:r>
            <a:r>
              <a:rPr b="1"/>
              <a:t>largest vocabulary</a:t>
            </a:r>
            <a:r>
              <a:t> </a:t>
            </a:r>
          </a:p>
          <a:p>
            <a:pPr>
              <a:defRPr sz="4800">
                <a:latin typeface="Avenir Next"/>
                <a:ea typeface="Avenir Next"/>
                <a:cs typeface="Avenir Next"/>
                <a:sym typeface="Avenir Next"/>
              </a:defRPr>
            </a:pPr>
            <a:r>
              <a:t>in </a:t>
            </a:r>
            <a:r>
              <a:rPr b="1"/>
              <a:t>hip hop</a:t>
            </a: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How many musicians have made it big…"/>
          <p:cNvSpPr txBox="1"/>
          <p:nvPr/>
        </p:nvSpPr>
        <p:spPr>
          <a:xfrm>
            <a:off x="799744" y="3987800"/>
            <a:ext cx="11405312"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Avenir Next"/>
                <a:ea typeface="Avenir Next"/>
                <a:cs typeface="Avenir Next"/>
                <a:sym typeface="Avenir Next"/>
              </a:defRPr>
            </a:pPr>
            <a:r>
              <a:t>How many </a:t>
            </a:r>
            <a:r>
              <a:rPr b="1"/>
              <a:t>musicians</a:t>
            </a:r>
            <a:r>
              <a:t> have </a:t>
            </a:r>
            <a:r>
              <a:rPr b="1"/>
              <a:t>made it big</a:t>
            </a:r>
            <a:r>
              <a:t> </a:t>
            </a:r>
          </a:p>
          <a:p>
            <a:pPr>
              <a:defRPr sz="4800">
                <a:latin typeface="Avenir Next"/>
                <a:ea typeface="Avenir Next"/>
                <a:cs typeface="Avenir Next"/>
                <a:sym typeface="Avenir Next"/>
              </a:defRPr>
            </a:pPr>
            <a:r>
              <a:t>in the recent years?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What are the political consequences of…"/>
          <p:cNvSpPr txBox="1"/>
          <p:nvPr/>
        </p:nvSpPr>
        <p:spPr>
          <a:xfrm>
            <a:off x="718972" y="3987800"/>
            <a:ext cx="1156685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Avenir Next"/>
                <a:ea typeface="Avenir Next"/>
                <a:cs typeface="Avenir Next"/>
                <a:sym typeface="Avenir Next"/>
              </a:defRPr>
            </a:pPr>
            <a:r>
              <a:t>What are the </a:t>
            </a:r>
            <a:r>
              <a:rPr b="1"/>
              <a:t>political consequences</a:t>
            </a:r>
            <a:r>
              <a:t> of </a:t>
            </a:r>
          </a:p>
          <a:p>
            <a:pPr>
              <a:defRPr sz="4800">
                <a:latin typeface="Avenir Next"/>
                <a:ea typeface="Avenir Next"/>
                <a:cs typeface="Avenir Next"/>
                <a:sym typeface="Avenir Next"/>
              </a:defRPr>
            </a:pPr>
            <a:r>
              <a:rPr b="1"/>
              <a:t>job automation</a:t>
            </a:r>
            <a:r>
              <a:t> in America?</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